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2134806285" r:id="rId5"/>
    <p:sldId id="257" r:id="rId6"/>
    <p:sldId id="2134806289" r:id="rId7"/>
    <p:sldId id="259" r:id="rId8"/>
    <p:sldId id="260" r:id="rId9"/>
    <p:sldId id="261" r:id="rId10"/>
    <p:sldId id="264" r:id="rId11"/>
    <p:sldId id="2134806290" r:id="rId12"/>
    <p:sldId id="2134806292" r:id="rId13"/>
    <p:sldId id="268" r:id="rId14"/>
    <p:sldId id="269" r:id="rId15"/>
    <p:sldId id="2134806291" r:id="rId16"/>
    <p:sldId id="272" r:id="rId17"/>
    <p:sldId id="277" r:id="rId18"/>
    <p:sldId id="278" r:id="rId19"/>
    <p:sldId id="282" r:id="rId20"/>
    <p:sldId id="265" r:id="rId21"/>
    <p:sldId id="2134806293" r:id="rId22"/>
    <p:sldId id="2134806287" r:id="rId23"/>
    <p:sldId id="2134806286" r:id="rId24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首章" id="{EA9B021B-4EA1-4B12-B9AA-5AFE98716B10}">
          <p14:sldIdLst>
            <p14:sldId id="2134806285"/>
            <p14:sldId id="257"/>
            <p14:sldId id="2134806289"/>
            <p14:sldId id="259"/>
            <p14:sldId id="260"/>
            <p14:sldId id="261"/>
            <p14:sldId id="264"/>
            <p14:sldId id="2134806290"/>
            <p14:sldId id="2134806292"/>
            <p14:sldId id="268"/>
            <p14:sldId id="269"/>
            <p14:sldId id="2134806291"/>
            <p14:sldId id="272"/>
            <p14:sldId id="277"/>
            <p14:sldId id="278"/>
            <p14:sldId id="282"/>
            <p14:sldId id="265"/>
            <p14:sldId id="2134806293"/>
            <p14:sldId id="2134806287"/>
            <p14:sldId id="2134806286"/>
          </p14:sldIdLst>
        </p14:section>
      </p14:sectionLst>
    </p:ext>
    <p:ext uri="{EFAFB233-063F-42B5-8137-9DF3F51BA10A}">
      <p15:sldGuideLst xmlns:p15="http://schemas.microsoft.com/office/powerpoint/2012/main">
        <p15:guide id="2" pos="3817" userDrawn="1">
          <p15:clr>
            <a:srgbClr val="A4A3A4"/>
          </p15:clr>
        </p15:guide>
        <p15:guide id="3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18" roundtripDataSignature="AMtx7miWie3uIhv1nGJQbw3VUYFAQR1H4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867"/>
    <a:srgbClr val="0000CC"/>
    <a:srgbClr val="ADBD43"/>
    <a:srgbClr val="DEEBF7"/>
    <a:srgbClr val="1E333D"/>
    <a:srgbClr val="00B2B3"/>
    <a:srgbClr val="ADBC43"/>
    <a:srgbClr val="F1D5F9"/>
    <a:srgbClr val="FFE0DC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09F2C8E-E919-4E0C-BF45-B69B58B27D89}">
  <a:tblStyle styleId="{109F2C8E-E919-4E0C-BF45-B69B58B27D89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AFA4119-B2B6-4AC3-9750-79DE3901D7AB}" styleName="Table_1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1422E846-A1DA-40F0-936E-955B587B3AFE}" styleName="Table_2">
    <a:wholeTbl>
      <a:tcTxStyle b="off" i="off">
        <a:font>
          <a:latin typeface="微軟正黑體 Light"/>
          <a:ea typeface="微軟正黑體 Light"/>
          <a:cs typeface="微軟正黑體 Light"/>
        </a:font>
        <a:srgbClr val="5E5E5E"/>
      </a:tcTxStyle>
      <a:tcStyle>
        <a:tcBdr>
          <a:lef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7E8E9"/>
          </a:solidFill>
        </a:fill>
      </a:tcStyle>
    </a:wholeTbl>
    <a:band1H>
      <a:tcTxStyle/>
      <a:tcStyle>
        <a:tcBdr/>
        <a:fill>
          <a:solidFill>
            <a:srgbClr val="CBCDD0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BCDD0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微軟正黑體 Light"/>
          <a:ea typeface="微軟正黑體 Light"/>
          <a:cs typeface="微軟正黑體 Light"/>
        </a:font>
        <a:srgbClr val="FFFFFF"/>
      </a:tcTxStyle>
      <a:tcStyle>
        <a:tcBdr/>
        <a:fill>
          <a:solidFill>
            <a:srgbClr val="284356"/>
          </a:solidFill>
        </a:fill>
      </a:tcStyle>
    </a:lastCol>
    <a:firstCol>
      <a:tcTxStyle b="on" i="off">
        <a:font>
          <a:latin typeface="微軟正黑體 Light"/>
          <a:ea typeface="微軟正黑體 Light"/>
          <a:cs typeface="微軟正黑體 Light"/>
        </a:font>
        <a:srgbClr val="FFFFFF"/>
      </a:tcTxStyle>
      <a:tcStyle>
        <a:tcBdr/>
        <a:fill>
          <a:solidFill>
            <a:srgbClr val="284356"/>
          </a:solidFill>
        </a:fill>
      </a:tcStyle>
    </a:firstCol>
    <a:lastRow>
      <a:tcTxStyle b="on" i="off">
        <a:font>
          <a:latin typeface="微軟正黑體 Light"/>
          <a:ea typeface="微軟正黑體 Light"/>
          <a:cs typeface="微軟正黑體 Light"/>
        </a:font>
        <a:srgbClr val="FFFFFF"/>
      </a:tcTxStyle>
      <a:tcStyle>
        <a:tcBdr>
          <a:top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rgbClr val="28435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微軟正黑體 Light"/>
          <a:ea typeface="微軟正黑體 Light"/>
          <a:cs typeface="微軟正黑體 Light"/>
        </a:font>
        <a:srgbClr val="FFFFFF"/>
      </a:tcTxStyle>
      <a:tcStyle>
        <a:tcBdr>
          <a:bottom>
            <a:ln w="38100" cap="flat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rgbClr val="28435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8799B23B-EC83-4686-B30A-512413B5E67A}" styleName="淺色樣式 3 - 輔色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06799F8-075E-4A3A-A7F6-7FBC6576F1A4}" styleName="佈景主題樣式 2 - 輔色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804" autoAdjust="0"/>
    <p:restoredTop sz="94678" autoAdjust="0"/>
  </p:normalViewPr>
  <p:slideViewPr>
    <p:cSldViewPr snapToGrid="0">
      <p:cViewPr varScale="1">
        <p:scale>
          <a:sx n="82" d="100"/>
          <a:sy n="82" d="100"/>
        </p:scale>
        <p:origin x="51" y="123"/>
      </p:cViewPr>
      <p:guideLst>
        <p:guide pos="3817"/>
        <p:guide orient="horz" pos="2137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7" d="100"/>
        <a:sy n="67" d="100"/>
      </p:scale>
      <p:origin x="0" y="-120"/>
    </p:cViewPr>
  </p:sorterViewPr>
  <p:notesViewPr>
    <p:cSldViewPr snapToGrid="0" showGuides="1">
      <p:cViewPr varScale="1">
        <p:scale>
          <a:sx n="83" d="100"/>
          <a:sy n="83" d="100"/>
        </p:scale>
        <p:origin x="385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121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120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11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12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118" Type="http://customschemas.google.com/relationships/presentationmetadata" Target="metadata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6.xml"/><Relationship Id="rId2" Type="http://schemas.openxmlformats.org/officeDocument/2006/relationships/slide" Target="slides/slide5.xml"/><Relationship Id="rId1" Type="http://schemas.openxmlformats.org/officeDocument/2006/relationships/slide" Target="slides/slide4.xml"/><Relationship Id="rId5" Type="http://schemas.openxmlformats.org/officeDocument/2006/relationships/slide" Target="slides/slide17.xml"/><Relationship Id="rId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ECABB3CC-61D1-436C-B35B-0C804E8B1F3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F87FD39-78CE-4224-A940-682206C5A24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98CB81-0E14-4DBC-8F67-E1FF47F1525B}" type="datetimeFigureOut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2025/4/14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9DF6893-392A-4F1A-BAC8-AF8573B77CE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90BD076-D78D-4DFC-8CA3-064404ED4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6B9D67-3857-4600-BFBC-14387F120F77}" type="slidenum">
              <a:rPr lang="zh-TW" altLang="en-US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‹#›</a:t>
            </a:fld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7443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zh-TW" altLang="en-US" dirty="0"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zh-TW" altLang="en-US" dirty="0"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zh-TW" altLang="en-US" dirty="0"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algn="r"/>
            <a:fld id="{00000000-1234-1234-1234-123412341234}" type="slidenum">
              <a:rPr lang="en-US" altLang="zh-TW" sz="1200" smtClean="0">
                <a:solidFill>
                  <a:schemeClr val="dk1"/>
                </a:solidFill>
                <a:cs typeface="Calibri"/>
                <a:sym typeface="Calibri"/>
              </a:rPr>
              <a:pPr algn="r"/>
              <a:t>‹#›</a:t>
            </a:fld>
            <a:endParaRPr lang="zh-TW" altLang="en-US" sz="1200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微軟正黑體" panose="020B0604030504040204" pitchFamily="34" charset="-120"/>
        <a:ea typeface="微軟正黑體" panose="020B0604030504040204" pitchFamily="34" charset="-120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124" name="Google Shape;124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5" name="Google Shape;125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fld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18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442502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7" name="Google Shape;387;p1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88" name="Google Shape;388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2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32849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3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0534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4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85891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5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99595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8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081131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10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92234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12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052353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altLang="zh-TW" sz="1200" b="0" i="0" u="none" strike="noStrike" cap="none" smtClean="0">
                <a:solidFill>
                  <a:schemeClr val="dk1"/>
                </a:solidFill>
                <a:cs typeface="Calibri"/>
                <a:sym typeface="Calibri"/>
              </a:rPr>
              <a:t>17</a:t>
            </a:fld>
            <a:endParaRPr lang="zh-TW" altLang="en-US" sz="1200" b="0" i="0" u="none" strike="noStrike" cap="none" dirty="0">
              <a:solidFill>
                <a:schemeClr val="dk1"/>
              </a:solidFill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083202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大標題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8"/>
          <p:cNvSpPr txBox="1">
            <a:spLocks noGrp="1"/>
          </p:cNvSpPr>
          <p:nvPr>
            <p:ph type="body" idx="1"/>
          </p:nvPr>
        </p:nvSpPr>
        <p:spPr>
          <a:xfrm>
            <a:off x="600672" y="5034586"/>
            <a:ext cx="10985501" cy="318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45700" tIns="45700" rIns="45700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31"/>
              <a:buNone/>
              <a:defRPr sz="1600" b="1">
                <a:solidFill>
                  <a:srgbClr val="000000"/>
                </a:solidFill>
                <a:latin typeface="+mj-ea"/>
                <a:ea typeface="+mj-ea"/>
                <a:cs typeface="Calibri"/>
                <a:sym typeface="Calibri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19" name="Google Shape;19;p18"/>
          <p:cNvSpPr txBox="1">
            <a:spLocks noGrp="1"/>
          </p:cNvSpPr>
          <p:nvPr>
            <p:ph type="title"/>
          </p:nvPr>
        </p:nvSpPr>
        <p:spPr>
          <a:xfrm>
            <a:off x="603251" y="3517267"/>
            <a:ext cx="10985503" cy="6975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000"/>
              <a:buFont typeface="Calibri"/>
              <a:buNone/>
              <a:defRPr sz="4000">
                <a:solidFill>
                  <a:srgbClr val="000000"/>
                </a:solidFill>
                <a:latin typeface="+mj-ea"/>
                <a:ea typeface="+mj-ea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0" name="Google Shape;20;p18"/>
          <p:cNvSpPr txBox="1">
            <a:spLocks noGrp="1"/>
          </p:cNvSpPr>
          <p:nvPr>
            <p:ph type="body" idx="2"/>
          </p:nvPr>
        </p:nvSpPr>
        <p:spPr>
          <a:xfrm>
            <a:off x="600675" y="4367249"/>
            <a:ext cx="10985500" cy="5032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None/>
              <a:defRPr sz="2800" b="1">
                <a:solidFill>
                  <a:srgbClr val="000000"/>
                </a:solidFill>
                <a:latin typeface="+mj-ea"/>
                <a:ea typeface="+mj-ea"/>
                <a:cs typeface="Calibri"/>
                <a:sym typeface="Calibri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51"/>
              <a:buNone/>
              <a:defRPr sz="2751" b="1">
                <a:solidFill>
                  <a:schemeClr val="lt1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51"/>
              <a:buNone/>
              <a:defRPr sz="2751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51"/>
              <a:buNone/>
              <a:defRPr sz="2751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51"/>
              <a:buNone/>
              <a:defRPr sz="2751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21" name="Google Shape;21;p18"/>
          <p:cNvSpPr txBox="1">
            <a:spLocks noGrp="1"/>
          </p:cNvSpPr>
          <p:nvPr>
            <p:ph type="sldNum" idx="12"/>
          </p:nvPr>
        </p:nvSpPr>
        <p:spPr>
          <a:xfrm>
            <a:off x="9448800" y="64707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22" name="Google Shape;22;p18"/>
          <p:cNvSpPr txBox="1"/>
          <p:nvPr/>
        </p:nvSpPr>
        <p:spPr>
          <a:xfrm>
            <a:off x="281610" y="258526"/>
            <a:ext cx="973481" cy="306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725" tIns="67725" rIns="67725" bIns="67725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100"/>
              <a:buFont typeface="Calibri"/>
              <a:buNone/>
            </a:pPr>
            <a:r>
              <a:rPr lang="zh-TW" sz="1100" b="0" i="0" u="none" strike="noStrike" cap="none" dirty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rPr>
              <a:t>數位產業署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Google Shape;23;p18"/>
          <p:cNvSpPr txBox="1"/>
          <p:nvPr/>
        </p:nvSpPr>
        <p:spPr>
          <a:xfrm>
            <a:off x="1794915" y="258527"/>
            <a:ext cx="3162096" cy="306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725" tIns="67725" rIns="67725" bIns="67725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 b="0" i="0" u="none" strike="noStrike" cap="none" dirty="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Administration for Digital Industries, moda</a:t>
            </a:r>
            <a:endParaRPr sz="1100" b="0" i="0" u="none" strike="noStrike" cap="none" dirty="0">
              <a:solidFill>
                <a:schemeClr val="l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pic>
        <p:nvPicPr>
          <p:cNvPr id="24" name="Google Shape;24;p18"/>
          <p:cNvPicPr preferRelativeResize="0"/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702227" y="703937"/>
            <a:ext cx="2781300" cy="2813330"/>
          </a:xfrm>
          <a:prstGeom prst="rect">
            <a:avLst/>
          </a:prstGeom>
          <a:noFill/>
          <a:ln>
            <a:noFill/>
          </a:ln>
        </p:spPr>
      </p:pic>
      <p:sp>
        <p:nvSpPr>
          <p:cNvPr id="25" name="Google Shape;25;p18"/>
          <p:cNvSpPr txBox="1"/>
          <p:nvPr/>
        </p:nvSpPr>
        <p:spPr>
          <a:xfrm>
            <a:off x="434010" y="410926"/>
            <a:ext cx="973481" cy="306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725" tIns="67725" rIns="67725" bIns="67725" anchor="ctr" anchorCtr="0">
            <a:spAutoFit/>
          </a:bodyPr>
          <a:lstStyle/>
          <a:p>
            <a:pPr marL="0" marR="0" lvl="0" indent="0" algn="just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Calibri"/>
              <a:buNone/>
            </a:pPr>
            <a:r>
              <a:rPr lang="zh-TW" sz="1100" b="1" i="0" u="none" strike="noStrike" cap="none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  <a:cs typeface="Calibri"/>
                <a:sym typeface="Calibri"/>
              </a:rPr>
              <a:t>數位產業署</a:t>
            </a:r>
            <a:endParaRPr dirty="0">
              <a:effectLst/>
              <a:latin typeface="微軟正黑體 Light" panose="020B0304030504040204" pitchFamily="34" charset="-120"/>
              <a:ea typeface="微軟正黑體 Light" panose="020B0304030504040204" pitchFamily="34" charset="-120"/>
            </a:endParaRPr>
          </a:p>
        </p:txBody>
      </p:sp>
      <p:sp>
        <p:nvSpPr>
          <p:cNvPr id="26" name="Google Shape;26;p18"/>
          <p:cNvSpPr txBox="1"/>
          <p:nvPr/>
        </p:nvSpPr>
        <p:spPr>
          <a:xfrm>
            <a:off x="1947315" y="410927"/>
            <a:ext cx="3162096" cy="3060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7725" tIns="67725" rIns="67725" bIns="67725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100" b="1" i="0" u="none" strike="noStrike" cap="none" dirty="0">
                <a:solidFill>
                  <a:srgbClr val="000000"/>
                </a:solidFill>
                <a:effectLst/>
                <a:latin typeface="微軟正黑體 Light" panose="020B0304030504040204" pitchFamily="34" charset="-120"/>
                <a:ea typeface="微軟正黑體 Light" panose="020B0304030504040204" pitchFamily="34" charset="-120"/>
                <a:cs typeface="Arial"/>
                <a:sym typeface="Arial"/>
              </a:rPr>
              <a:t>Administration for Digital Industries, moda</a:t>
            </a:r>
            <a:endParaRPr sz="1100" b="1" i="0" u="none" strike="noStrike" cap="none" dirty="0">
              <a:solidFill>
                <a:srgbClr val="000000"/>
              </a:solidFill>
              <a:effectLst/>
              <a:latin typeface="微軟正黑體 Light" panose="020B0304030504040204" pitchFamily="34" charset="-120"/>
              <a:ea typeface="微軟正黑體 Light" panose="020B0304030504040204" pitchFamily="34" charset="-120"/>
              <a:cs typeface="Arial"/>
              <a:sym typeface="Arial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134684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4363278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6373050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4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450942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7901408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7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5708661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8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815657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9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5852053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7858443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2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325120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自訂版面配置">
  <p:cSld name="自訂版面配置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sldNum" idx="12"/>
          </p:nvPr>
        </p:nvSpPr>
        <p:spPr>
          <a:xfrm>
            <a:off x="9448800" y="64707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"/>
                <a:sym typeface="Noto Sans"/>
              </a:defRPr>
            </a:lvl1pPr>
            <a:lvl2pPr marL="0" lvl="1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2pPr>
            <a:lvl3pPr marL="0" lvl="2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3pPr>
            <a:lvl4pPr marL="0" lvl="3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4pPr>
            <a:lvl5pPr marL="0" lvl="4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5pPr>
            <a:lvl6pPr marL="0" lvl="5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6pPr>
            <a:lvl7pPr marL="0" lvl="6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7pPr>
            <a:lvl8pPr marL="0" lvl="7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8pPr>
            <a:lvl9pPr marL="0" lvl="8" indent="0" algn="r">
              <a:spcBef>
                <a:spcPts val="0"/>
              </a:spcBef>
              <a:buNone/>
              <a:defRPr sz="1200">
                <a:solidFill>
                  <a:schemeClr val="lt1"/>
                </a:solidFill>
                <a:latin typeface="Noto Sans"/>
                <a:ea typeface="Noto Sans"/>
                <a:cs typeface="Noto Sans"/>
                <a:sym typeface="Noto Sans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38" name="Google Shape;38;p23"/>
          <p:cNvSpPr txBox="1"/>
          <p:nvPr/>
        </p:nvSpPr>
        <p:spPr>
          <a:xfrm>
            <a:off x="4454778" y="2073667"/>
            <a:ext cx="3282447" cy="472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2600" b="1" dirty="0">
                <a:solidFill>
                  <a:srgbClr val="000000"/>
                </a:solidFill>
                <a:latin typeface="+mj-ea"/>
                <a:ea typeface="+mj-ea"/>
                <a:cs typeface="Calibri"/>
                <a:sym typeface="Calibri"/>
              </a:rPr>
              <a:t>感謝您的聆聽</a:t>
            </a:r>
            <a:endParaRPr sz="26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Calibri"/>
              <a:sym typeface="Calibri"/>
            </a:endParaRPr>
          </a:p>
        </p:txBody>
      </p:sp>
      <p:sp>
        <p:nvSpPr>
          <p:cNvPr id="39" name="Google Shape;39;p23"/>
          <p:cNvSpPr txBox="1"/>
          <p:nvPr/>
        </p:nvSpPr>
        <p:spPr>
          <a:xfrm>
            <a:off x="4454778" y="2594439"/>
            <a:ext cx="3111053" cy="34913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5700" tIns="35700" rIns="35700" bIns="35700" anchor="ctr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b="1" dirty="0">
                <a:solidFill>
                  <a:srgbClr val="000000"/>
                </a:solidFill>
                <a:latin typeface="+mj-ea"/>
                <a:ea typeface="+mj-ea"/>
                <a:cs typeface="Calibri"/>
                <a:sym typeface="Calibri"/>
              </a:rPr>
              <a:t>Thank You</a:t>
            </a:r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40" name="Google Shape;40;p23"/>
          <p:cNvPicPr preferRelativeResize="0"/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578545" y="2943574"/>
            <a:ext cx="2781300" cy="281333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3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754524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4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4819658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5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7259931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6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299482200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8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5834005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9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62492792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0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32550612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微軟正黑體 Light"/>
                <a:cs typeface="微軟正黑體 Light"/>
              </a:defRPr>
            </a:lvl1pPr>
          </a:lstStyle>
          <a:p>
            <a:pPr marL="156210">
              <a:lnSpc>
                <a:spcPct val="100000"/>
              </a:lnSpc>
              <a:spcBef>
                <a:spcPts val="190"/>
              </a:spcBef>
            </a:pPr>
            <a:endParaRPr sz="110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200" b="0" i="1">
                <a:solidFill>
                  <a:schemeClr val="tx1"/>
                </a:solidFill>
                <a:latin typeface="微軟正黑體 Light"/>
                <a:cs typeface="微軟正黑體 Light"/>
              </a:defRPr>
            </a:lvl1pPr>
          </a:lstStyle>
          <a:p>
            <a:pPr marL="12700">
              <a:lnSpc>
                <a:spcPct val="100000"/>
              </a:lnSpc>
              <a:spcBef>
                <a:spcPts val="190"/>
              </a:spcBef>
            </a:pPr>
            <a:endParaRPr spc="130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1" i="0">
                <a:solidFill>
                  <a:srgbClr val="5E5E5E"/>
                </a:solidFill>
                <a:latin typeface="微軟正黑體"/>
                <a:cs typeface="微軟正黑體"/>
              </a:defRPr>
            </a:lvl1pPr>
          </a:lstStyle>
          <a:p>
            <a:pPr marL="81915">
              <a:lnSpc>
                <a:spcPct val="100000"/>
              </a:lnSpc>
              <a:spcBef>
                <a:spcPts val="190"/>
              </a:spcBef>
            </a:pPr>
            <a:fld id="{81D60167-4931-47E6-BA6A-407CBD079E47}" type="slidenum">
              <a:rPr b="0" dirty="0">
                <a:latin typeface="微軟正黑體 Light"/>
                <a:cs typeface="微軟正黑體 Light"/>
              </a:rPr>
              <a:pPr marL="81915">
                <a:lnSpc>
                  <a:spcPct val="100000"/>
                </a:lnSpc>
                <a:spcBef>
                  <a:spcPts val="190"/>
                </a:spcBef>
              </a:pPr>
              <a:t>‹#›</a:t>
            </a:fld>
            <a:endParaRPr b="0" dirty="0">
              <a:latin typeface="微軟正黑體 Light"/>
              <a:cs typeface="微軟正黑體 Light"/>
            </a:endParaRPr>
          </a:p>
        </p:txBody>
      </p:sp>
      <p:sp>
        <p:nvSpPr>
          <p:cNvPr id="6" name="Google Shape;220;p24">
            <a:extLst>
              <a:ext uri="{FF2B5EF4-FFF2-40B4-BE49-F238E27FC236}">
                <a16:creationId xmlns:a16="http://schemas.microsoft.com/office/drawing/2014/main" id="{F660BDF3-B1A7-4BE7-816C-76A0145751F9}"/>
              </a:ext>
            </a:extLst>
          </p:cNvPr>
          <p:cNvSpPr/>
          <p:nvPr userDrawn="1"/>
        </p:nvSpPr>
        <p:spPr>
          <a:xfrm flipH="1">
            <a:off x="6997333" y="708282"/>
            <a:ext cx="5188267" cy="170676"/>
          </a:xfrm>
          <a:prstGeom prst="rect">
            <a:avLst/>
          </a:prstGeom>
          <a:solidFill>
            <a:srgbClr val="F7E5B7">
              <a:alpha val="52679"/>
            </a:srgbClr>
          </a:solidFill>
          <a:ln>
            <a:noFill/>
          </a:ln>
        </p:spPr>
      </p:sp>
      <p:sp>
        <p:nvSpPr>
          <p:cNvPr id="7" name="Google Shape;221;p24">
            <a:extLst>
              <a:ext uri="{FF2B5EF4-FFF2-40B4-BE49-F238E27FC236}">
                <a16:creationId xmlns:a16="http://schemas.microsoft.com/office/drawing/2014/main" id="{623925DF-4F79-4561-8411-3D211108C122}"/>
              </a:ext>
            </a:extLst>
          </p:cNvPr>
          <p:cNvSpPr/>
          <p:nvPr userDrawn="1"/>
        </p:nvSpPr>
        <p:spPr>
          <a:xfrm flipH="1">
            <a:off x="1877333" y="708282"/>
            <a:ext cx="5120000" cy="170676"/>
          </a:xfrm>
          <a:prstGeom prst="rect">
            <a:avLst/>
          </a:prstGeom>
          <a:solidFill>
            <a:srgbClr val="595959">
              <a:alpha val="16960"/>
            </a:srgbClr>
          </a:solidFill>
          <a:ln>
            <a:noFill/>
          </a:ln>
        </p:spPr>
      </p:sp>
      <p:sp>
        <p:nvSpPr>
          <p:cNvPr id="8" name="Google Shape;219;p24">
            <a:extLst>
              <a:ext uri="{FF2B5EF4-FFF2-40B4-BE49-F238E27FC236}">
                <a16:creationId xmlns:a16="http://schemas.microsoft.com/office/drawing/2014/main" id="{EBD1887B-01AE-45F6-A340-DF8181CB595C}"/>
              </a:ext>
            </a:extLst>
          </p:cNvPr>
          <p:cNvSpPr/>
          <p:nvPr userDrawn="1"/>
        </p:nvSpPr>
        <p:spPr>
          <a:xfrm>
            <a:off x="-15766" y="718323"/>
            <a:ext cx="1877333" cy="170676"/>
          </a:xfrm>
          <a:prstGeom prst="rect">
            <a:avLst/>
          </a:prstGeom>
          <a:solidFill>
            <a:srgbClr val="9EDDEF">
              <a:alpha val="29460"/>
            </a:srgbClr>
          </a:solidFill>
          <a:ln>
            <a:noFill/>
          </a:ln>
        </p:spPr>
      </p:sp>
      <p:sp>
        <p:nvSpPr>
          <p:cNvPr id="9" name="Holder 2">
            <a:extLst>
              <a:ext uri="{FF2B5EF4-FFF2-40B4-BE49-F238E27FC236}">
                <a16:creationId xmlns:a16="http://schemas.microsoft.com/office/drawing/2014/main" id="{6D946300-1743-47C0-9C62-5E0DBF7E5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253999"/>
            <a:ext cx="10373106" cy="492443"/>
          </a:xfrm>
        </p:spPr>
        <p:txBody>
          <a:bodyPr lIns="0" tIns="0" rIns="0" bIns="0"/>
          <a:lstStyle>
            <a:lvl1pPr algn="ctr">
              <a:defRPr sz="3200" b="1" i="0">
                <a:solidFill>
                  <a:schemeClr val="tx1"/>
                </a:solidFill>
                <a:latin typeface="微軟正黑體"/>
                <a:ea typeface="微軟正黑體" panose="020B0604030504040204" pitchFamily="34" charset="-120"/>
                <a:cs typeface="微軟正黑體"/>
              </a:defRPr>
            </a:lvl1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09862949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標題及內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pPr rtl="0"/>
            <a:r>
              <a:rPr lang="zh-TW" altLang="en-US" noProof="0" dirty="0"/>
              <a:t>按一下以編輯母片標題樣式</a:t>
            </a:r>
          </a:p>
        </p:txBody>
      </p:sp>
      <p:sp>
        <p:nvSpPr>
          <p:cNvPr id="8" name="文字預留位置 2"/>
          <p:cNvSpPr>
            <a:spLocks noGrp="1"/>
          </p:cNvSpPr>
          <p:nvPr>
            <p:ph idx="1"/>
          </p:nvPr>
        </p:nvSpPr>
        <p:spPr>
          <a:xfrm>
            <a:off x="964094" y="1223755"/>
            <a:ext cx="10262619" cy="522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chemeClr val="accent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2pPr>
            <a:lvl3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3pPr>
            <a:lvl4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4pPr>
            <a:lvl5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5pPr>
          </a:lstStyle>
          <a:p>
            <a:pPr lvl="0" rtl="0"/>
            <a:r>
              <a:rPr lang="zh-TW" altLang="en-US" noProof="0" dirty="0"/>
              <a:t>按一下以編輯母片文字樣式</a:t>
            </a:r>
          </a:p>
          <a:p>
            <a:pPr lvl="1" rtl="0"/>
            <a:r>
              <a:rPr lang="zh-TW" altLang="en-US" noProof="0" dirty="0"/>
              <a:t>第二層</a:t>
            </a:r>
          </a:p>
          <a:p>
            <a:pPr lvl="2" rtl="0"/>
            <a:r>
              <a:rPr lang="zh-TW" altLang="en-US" noProof="0" dirty="0"/>
              <a:t>第三層</a:t>
            </a:r>
          </a:p>
          <a:p>
            <a:pPr lvl="3" rtl="0"/>
            <a:r>
              <a:rPr lang="zh-TW" altLang="en-US" noProof="0" dirty="0"/>
              <a:t>第四層</a:t>
            </a:r>
          </a:p>
          <a:p>
            <a:pPr lvl="4" rtl="0"/>
            <a:r>
              <a:rPr lang="zh-TW" altLang="en-US" noProof="0" dirty="0"/>
              <a:t>第五層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BCC94F5-EFC7-4944-A53D-60C94EF2ED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19938" y="6552000"/>
            <a:ext cx="1248139" cy="30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D053B35-7F85-C742-9559-92974631F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zh-TW" altLang="en-US" dirty="0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71AD5493-9121-C14E-8F8B-C1E6FDAA0B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3475" y="6650710"/>
            <a:ext cx="192361" cy="189796"/>
          </a:xfrm>
        </p:spPr>
        <p:txBody>
          <a:bodyPr/>
          <a:lstStyle>
            <a:lvl1pPr>
              <a:defRPr/>
            </a:lvl1pPr>
          </a:lstStyle>
          <a:p>
            <a:fld id="{2A013F82-EE5E-44EE-A61D-E31C6657F26F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33261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chemeClr val="tx1"/>
                </a:solidFill>
                <a:latin typeface="微軟正黑體"/>
                <a:ea typeface="微軟正黑體" panose="020B0604030504040204" pitchFamily="34" charset="-120"/>
                <a:cs typeface="微軟正黑體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chemeClr val="bg1"/>
                </a:solidFill>
                <a:latin typeface="微軟正黑體"/>
                <a:ea typeface="微軟正黑體" panose="020B0604030504040204" pitchFamily="34" charset="-120"/>
                <a:cs typeface="微軟正黑體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4D067F-788E-4BA7-98D4-ADC1EF11B3E0}" type="datetime1">
              <a:rPr lang="en-US" altLang="zh-TW" smtClean="0"/>
              <a:pPr/>
              <a:t>4/14/2025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88888"/>
                </a:solidFill>
                <a:latin typeface="微軟正黑體" panose="020B0604030504040204" pitchFamily="34" charset="-120"/>
                <a:cs typeface="Arial"/>
              </a:defRPr>
            </a:lvl1pPr>
          </a:lstStyle>
          <a:p>
            <a:pPr marL="80645">
              <a:lnSpc>
                <a:spcPts val="1425"/>
              </a:lnSpc>
            </a:pPr>
            <a:fld id="{81D60167-4931-47E6-BA6A-407CBD079E47}" type="slidenum">
              <a:rPr lang="en-US" altLang="zh-TW" spc="-50" smtClean="0"/>
              <a:pPr marL="80645">
                <a:lnSpc>
                  <a:spcPts val="1425"/>
                </a:lnSpc>
              </a:pPr>
              <a:t>‹#›</a:t>
            </a:fld>
            <a:endParaRPr lang="en-US" altLang="zh-TW" spc="-50" dirty="0"/>
          </a:p>
        </p:txBody>
      </p:sp>
    </p:spTree>
    <p:extLst>
      <p:ext uri="{BB962C8B-B14F-4D97-AF65-F5344CB8AC3E}">
        <p14:creationId xmlns:p14="http://schemas.microsoft.com/office/powerpoint/2010/main" val="12899968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含標題的圖片" type="picTx">
  <p:cSld name="PICTURE_WITH_CAPTION_TEXT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"/>
              <a:buNone/>
              <a:defRPr sz="24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55" name="Google Shape;55;p26"/>
          <p:cNvSpPr>
            <a:spLocks noGrp="1"/>
          </p:cNvSpPr>
          <p:nvPr>
            <p:ph type="pic" idx="2"/>
          </p:nvPr>
        </p:nvSpPr>
        <p:spPr>
          <a:xfrm>
            <a:off x="5183188" y="987427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914400" lvl="1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050"/>
              <a:buNone/>
              <a:defRPr sz="1050"/>
            </a:lvl2pPr>
            <a:lvl3pPr marL="1371600" lvl="2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3pPr>
            <a:lvl4pPr marL="1828800" lvl="3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4pPr>
            <a:lvl5pPr marL="2286000" lvl="4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5pPr>
            <a:lvl6pPr marL="2743200" lvl="5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6pPr>
            <a:lvl7pPr marL="3200400" lvl="6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7pPr>
            <a:lvl8pPr marL="3657600" lvl="7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8pPr>
            <a:lvl9pPr marL="4114800" lvl="8" indent="-2286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750"/>
              <a:buNone/>
              <a:defRPr sz="750"/>
            </a:lvl9pPr>
          </a:lstStyle>
          <a:p>
            <a:endParaRPr dirty="0"/>
          </a:p>
        </p:txBody>
      </p:sp>
      <p:sp>
        <p:nvSpPr>
          <p:cNvPr id="57" name="Google Shape;57;p26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 dirty="0"/>
          </a:p>
        </p:txBody>
      </p:sp>
      <p:sp>
        <p:nvSpPr>
          <p:cNvPr id="58" name="Google Shape;58;p26"/>
          <p:cNvSpPr txBox="1">
            <a:spLocks noGrp="1"/>
          </p:cNvSpPr>
          <p:nvPr>
            <p:ph type="ft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 dirty="0"/>
          </a:p>
        </p:txBody>
      </p:sp>
      <p:sp>
        <p:nvSpPr>
          <p:cNvPr id="59" name="Google Shape;59;p26"/>
          <p:cNvSpPr txBox="1">
            <a:spLocks noGrp="1"/>
          </p:cNvSpPr>
          <p:nvPr>
            <p:ph type="sldNum" idx="12"/>
          </p:nvPr>
        </p:nvSpPr>
        <p:spPr>
          <a:xfrm>
            <a:off x="9448800" y="64707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直排標題及文字" type="vertTitleAndTx">
  <p:cSld name="VERTICAL_TITLE_AND_VERTICAL_TEXT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28"/>
          <p:cNvSpPr txBox="1">
            <a:spLocks noGrp="1"/>
          </p:cNvSpPr>
          <p:nvPr>
            <p:ph type="title"/>
          </p:nvPr>
        </p:nvSpPr>
        <p:spPr>
          <a:xfrm rot="5400000">
            <a:off x="7133432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68" name="Google Shape;68;p28"/>
          <p:cNvSpPr txBox="1">
            <a:spLocks noGrp="1"/>
          </p:cNvSpPr>
          <p:nvPr>
            <p:ph type="body" idx="1"/>
          </p:nvPr>
        </p:nvSpPr>
        <p:spPr>
          <a:xfrm rot="5400000">
            <a:off x="1799432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  <a:lvl2pPr marL="914400" lvl="1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 dirty="0"/>
          </a:p>
        </p:txBody>
      </p:sp>
      <p:sp>
        <p:nvSpPr>
          <p:cNvPr id="69" name="Google Shape;69;p28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 dirty="0"/>
          </a:p>
        </p:txBody>
      </p:sp>
      <p:sp>
        <p:nvSpPr>
          <p:cNvPr id="70" name="Google Shape;70;p28"/>
          <p:cNvSpPr txBox="1">
            <a:spLocks noGrp="1"/>
          </p:cNvSpPr>
          <p:nvPr>
            <p:ph type="ft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zh-TW" altLang="en-US" dirty="0"/>
          </a:p>
        </p:txBody>
      </p:sp>
      <p:sp>
        <p:nvSpPr>
          <p:cNvPr id="71" name="Google Shape;71;p28"/>
          <p:cNvSpPr txBox="1">
            <a:spLocks noGrp="1"/>
          </p:cNvSpPr>
          <p:nvPr>
            <p:ph type="sldNum" idx="12"/>
          </p:nvPr>
        </p:nvSpPr>
        <p:spPr>
          <a:xfrm>
            <a:off x="9448800" y="64707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239775" cy="836676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23825" y="6548628"/>
            <a:ext cx="10601959" cy="6096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879060" y="6623305"/>
            <a:ext cx="311537" cy="233633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8528305" y="4110229"/>
            <a:ext cx="3663527" cy="2747645"/>
          </a:xfrm>
          <a:custGeom>
            <a:avLst/>
            <a:gdLst/>
            <a:ahLst/>
            <a:cxnLst/>
            <a:rect l="l" t="t" r="r" b="b"/>
            <a:pathLst>
              <a:path w="2747645" h="2747645">
                <a:moveTo>
                  <a:pt x="2747238" y="0"/>
                </a:moveTo>
                <a:lnTo>
                  <a:pt x="2698759" y="954"/>
                </a:lnTo>
                <a:lnTo>
                  <a:pt x="2650482" y="2739"/>
                </a:lnTo>
                <a:lnTo>
                  <a:pt x="2602415" y="5348"/>
                </a:lnTo>
                <a:lnTo>
                  <a:pt x="2554564" y="8774"/>
                </a:lnTo>
                <a:lnTo>
                  <a:pt x="2506936" y="13010"/>
                </a:lnTo>
                <a:lnTo>
                  <a:pt x="2459537" y="18049"/>
                </a:lnTo>
                <a:lnTo>
                  <a:pt x="2412376" y="23884"/>
                </a:lnTo>
                <a:lnTo>
                  <a:pt x="2365459" y="30509"/>
                </a:lnTo>
                <a:lnTo>
                  <a:pt x="2318792" y="37916"/>
                </a:lnTo>
                <a:lnTo>
                  <a:pt x="2272382" y="46098"/>
                </a:lnTo>
                <a:lnTo>
                  <a:pt x="2226238" y="55050"/>
                </a:lnTo>
                <a:lnTo>
                  <a:pt x="2180364" y="64763"/>
                </a:lnTo>
                <a:lnTo>
                  <a:pt x="2134769" y="75231"/>
                </a:lnTo>
                <a:lnTo>
                  <a:pt x="2089459" y="86446"/>
                </a:lnTo>
                <a:lnTo>
                  <a:pt x="2044441" y="98403"/>
                </a:lnTo>
                <a:lnTo>
                  <a:pt x="1999722" y="111094"/>
                </a:lnTo>
                <a:lnTo>
                  <a:pt x="1955309" y="124512"/>
                </a:lnTo>
                <a:lnTo>
                  <a:pt x="1911209" y="138651"/>
                </a:lnTo>
                <a:lnTo>
                  <a:pt x="1867429" y="153503"/>
                </a:lnTo>
                <a:lnTo>
                  <a:pt x="1823975" y="169061"/>
                </a:lnTo>
                <a:lnTo>
                  <a:pt x="1780855" y="185320"/>
                </a:lnTo>
                <a:lnTo>
                  <a:pt x="1738074" y="202271"/>
                </a:lnTo>
                <a:lnTo>
                  <a:pt x="1695642" y="219907"/>
                </a:lnTo>
                <a:lnTo>
                  <a:pt x="1653563" y="238223"/>
                </a:lnTo>
                <a:lnTo>
                  <a:pt x="1611846" y="257211"/>
                </a:lnTo>
                <a:lnTo>
                  <a:pt x="1570496" y="276863"/>
                </a:lnTo>
                <a:lnTo>
                  <a:pt x="1529522" y="297175"/>
                </a:lnTo>
                <a:lnTo>
                  <a:pt x="1488929" y="318137"/>
                </a:lnTo>
                <a:lnTo>
                  <a:pt x="1448725" y="339744"/>
                </a:lnTo>
                <a:lnTo>
                  <a:pt x="1408917" y="361988"/>
                </a:lnTo>
                <a:lnTo>
                  <a:pt x="1369511" y="384863"/>
                </a:lnTo>
                <a:lnTo>
                  <a:pt x="1330515" y="408362"/>
                </a:lnTo>
                <a:lnTo>
                  <a:pt x="1291934" y="432477"/>
                </a:lnTo>
                <a:lnTo>
                  <a:pt x="1253778" y="457203"/>
                </a:lnTo>
                <a:lnTo>
                  <a:pt x="1216051" y="482531"/>
                </a:lnTo>
                <a:lnTo>
                  <a:pt x="1178761" y="508456"/>
                </a:lnTo>
                <a:lnTo>
                  <a:pt x="1141915" y="534970"/>
                </a:lnTo>
                <a:lnTo>
                  <a:pt x="1105520" y="562066"/>
                </a:lnTo>
                <a:lnTo>
                  <a:pt x="1069583" y="589738"/>
                </a:lnTo>
                <a:lnTo>
                  <a:pt x="1034110" y="617978"/>
                </a:lnTo>
                <a:lnTo>
                  <a:pt x="999109" y="646780"/>
                </a:lnTo>
                <a:lnTo>
                  <a:pt x="964586" y="676136"/>
                </a:lnTo>
                <a:lnTo>
                  <a:pt x="930549" y="706041"/>
                </a:lnTo>
                <a:lnTo>
                  <a:pt x="897004" y="736486"/>
                </a:lnTo>
                <a:lnTo>
                  <a:pt x="863958" y="767465"/>
                </a:lnTo>
                <a:lnTo>
                  <a:pt x="831418" y="798972"/>
                </a:lnTo>
                <a:lnTo>
                  <a:pt x="799391" y="830998"/>
                </a:lnTo>
                <a:lnTo>
                  <a:pt x="767883" y="863538"/>
                </a:lnTo>
                <a:lnTo>
                  <a:pt x="736903" y="896585"/>
                </a:lnTo>
                <a:lnTo>
                  <a:pt x="706456" y="930131"/>
                </a:lnTo>
                <a:lnTo>
                  <a:pt x="676550" y="964169"/>
                </a:lnTo>
                <a:lnTo>
                  <a:pt x="647191" y="998693"/>
                </a:lnTo>
                <a:lnTo>
                  <a:pt x="618386" y="1033697"/>
                </a:lnTo>
                <a:lnTo>
                  <a:pt x="590143" y="1069172"/>
                </a:lnTo>
                <a:lnTo>
                  <a:pt x="562468" y="1105112"/>
                </a:lnTo>
                <a:lnTo>
                  <a:pt x="535368" y="1141510"/>
                </a:lnTo>
                <a:lnTo>
                  <a:pt x="508850" y="1178359"/>
                </a:lnTo>
                <a:lnTo>
                  <a:pt x="482920" y="1215653"/>
                </a:lnTo>
                <a:lnTo>
                  <a:pt x="457587" y="1253384"/>
                </a:lnTo>
                <a:lnTo>
                  <a:pt x="432856" y="1291546"/>
                </a:lnTo>
                <a:lnTo>
                  <a:pt x="408735" y="1330131"/>
                </a:lnTo>
                <a:lnTo>
                  <a:pt x="385230" y="1369133"/>
                </a:lnTo>
                <a:lnTo>
                  <a:pt x="362266" y="1408692"/>
                </a:lnTo>
                <a:lnTo>
                  <a:pt x="340097" y="1448359"/>
                </a:lnTo>
                <a:lnTo>
                  <a:pt x="318483" y="1488570"/>
                </a:lnTo>
                <a:lnTo>
                  <a:pt x="297513" y="1529170"/>
                </a:lnTo>
                <a:lnTo>
                  <a:pt x="277194" y="1570152"/>
                </a:lnTo>
                <a:lnTo>
                  <a:pt x="257533" y="1611509"/>
                </a:lnTo>
                <a:lnTo>
                  <a:pt x="238537" y="1653235"/>
                </a:lnTo>
                <a:lnTo>
                  <a:pt x="220212" y="1695323"/>
                </a:lnTo>
                <a:lnTo>
                  <a:pt x="202566" y="1737764"/>
                </a:lnTo>
                <a:lnTo>
                  <a:pt x="185605" y="1780554"/>
                </a:lnTo>
                <a:lnTo>
                  <a:pt x="169337" y="1823685"/>
                </a:lnTo>
                <a:lnTo>
                  <a:pt x="153768" y="1867149"/>
                </a:lnTo>
                <a:lnTo>
                  <a:pt x="138905" y="1910940"/>
                </a:lnTo>
                <a:lnTo>
                  <a:pt x="124756" y="1955052"/>
                </a:lnTo>
                <a:lnTo>
                  <a:pt x="111326" y="1999477"/>
                </a:lnTo>
                <a:lnTo>
                  <a:pt x="98623" y="2044208"/>
                </a:lnTo>
                <a:lnTo>
                  <a:pt x="86654" y="2089238"/>
                </a:lnTo>
                <a:lnTo>
                  <a:pt x="75426" y="2134561"/>
                </a:lnTo>
                <a:lnTo>
                  <a:pt x="64945" y="2180170"/>
                </a:lnTo>
                <a:lnTo>
                  <a:pt x="55218" y="2226057"/>
                </a:lnTo>
                <a:lnTo>
                  <a:pt x="46254" y="2272216"/>
                </a:lnTo>
                <a:lnTo>
                  <a:pt x="38057" y="2318640"/>
                </a:lnTo>
                <a:lnTo>
                  <a:pt x="30636" y="2365322"/>
                </a:lnTo>
                <a:lnTo>
                  <a:pt x="23996" y="2412255"/>
                </a:lnTo>
                <a:lnTo>
                  <a:pt x="18146" y="2459432"/>
                </a:lnTo>
                <a:lnTo>
                  <a:pt x="13092" y="2506847"/>
                </a:lnTo>
                <a:lnTo>
                  <a:pt x="8840" y="2554492"/>
                </a:lnTo>
                <a:lnTo>
                  <a:pt x="5398" y="2602360"/>
                </a:lnTo>
                <a:lnTo>
                  <a:pt x="2773" y="2650446"/>
                </a:lnTo>
                <a:lnTo>
                  <a:pt x="959" y="2699323"/>
                </a:lnTo>
                <a:lnTo>
                  <a:pt x="0" y="2747238"/>
                </a:lnTo>
                <a:lnTo>
                  <a:pt x="927366" y="2747238"/>
                </a:lnTo>
                <a:lnTo>
                  <a:pt x="928763" y="2699323"/>
                </a:lnTo>
                <a:lnTo>
                  <a:pt x="931385" y="2651708"/>
                </a:lnTo>
                <a:lnTo>
                  <a:pt x="935217" y="2604409"/>
                </a:lnTo>
                <a:lnTo>
                  <a:pt x="940243" y="2557442"/>
                </a:lnTo>
                <a:lnTo>
                  <a:pt x="946448" y="2510820"/>
                </a:lnTo>
                <a:lnTo>
                  <a:pt x="953817" y="2464561"/>
                </a:lnTo>
                <a:lnTo>
                  <a:pt x="962333" y="2418679"/>
                </a:lnTo>
                <a:lnTo>
                  <a:pt x="971983" y="2373190"/>
                </a:lnTo>
                <a:lnTo>
                  <a:pt x="982749" y="2328109"/>
                </a:lnTo>
                <a:lnTo>
                  <a:pt x="994617" y="2283452"/>
                </a:lnTo>
                <a:lnTo>
                  <a:pt x="1007571" y="2239234"/>
                </a:lnTo>
                <a:lnTo>
                  <a:pt x="1021597" y="2195470"/>
                </a:lnTo>
                <a:lnTo>
                  <a:pt x="1036677" y="2152176"/>
                </a:lnTo>
                <a:lnTo>
                  <a:pt x="1052798" y="2109368"/>
                </a:lnTo>
                <a:lnTo>
                  <a:pt x="1069944" y="2067060"/>
                </a:lnTo>
                <a:lnTo>
                  <a:pt x="1088098" y="2025268"/>
                </a:lnTo>
                <a:lnTo>
                  <a:pt x="1107246" y="1984007"/>
                </a:lnTo>
                <a:lnTo>
                  <a:pt x="1127373" y="1943293"/>
                </a:lnTo>
                <a:lnTo>
                  <a:pt x="1148462" y="1903142"/>
                </a:lnTo>
                <a:lnTo>
                  <a:pt x="1170499" y="1863568"/>
                </a:lnTo>
                <a:lnTo>
                  <a:pt x="1193468" y="1824588"/>
                </a:lnTo>
                <a:lnTo>
                  <a:pt x="1217353" y="1786216"/>
                </a:lnTo>
                <a:lnTo>
                  <a:pt x="1242140" y="1748468"/>
                </a:lnTo>
                <a:lnTo>
                  <a:pt x="1267812" y="1711359"/>
                </a:lnTo>
                <a:lnTo>
                  <a:pt x="1294355" y="1674905"/>
                </a:lnTo>
                <a:lnTo>
                  <a:pt x="1321753" y="1639121"/>
                </a:lnTo>
                <a:lnTo>
                  <a:pt x="1349990" y="1604023"/>
                </a:lnTo>
                <a:lnTo>
                  <a:pt x="1379050" y="1569625"/>
                </a:lnTo>
                <a:lnTo>
                  <a:pt x="1408920" y="1535944"/>
                </a:lnTo>
                <a:lnTo>
                  <a:pt x="1439583" y="1502995"/>
                </a:lnTo>
                <a:lnTo>
                  <a:pt x="1471023" y="1470793"/>
                </a:lnTo>
                <a:lnTo>
                  <a:pt x="1503226" y="1439353"/>
                </a:lnTo>
                <a:lnTo>
                  <a:pt x="1536175" y="1408692"/>
                </a:lnTo>
                <a:lnTo>
                  <a:pt x="1569856" y="1378824"/>
                </a:lnTo>
                <a:lnTo>
                  <a:pt x="1604253" y="1349765"/>
                </a:lnTo>
                <a:lnTo>
                  <a:pt x="1639351" y="1321530"/>
                </a:lnTo>
                <a:lnTo>
                  <a:pt x="1675133" y="1294134"/>
                </a:lnTo>
                <a:lnTo>
                  <a:pt x="1711586" y="1267594"/>
                </a:lnTo>
                <a:lnTo>
                  <a:pt x="1748692" y="1241924"/>
                </a:lnTo>
                <a:lnTo>
                  <a:pt x="1786438" y="1217140"/>
                </a:lnTo>
                <a:lnTo>
                  <a:pt x="1824807" y="1193257"/>
                </a:lnTo>
                <a:lnTo>
                  <a:pt x="1863784" y="1170291"/>
                </a:lnTo>
                <a:lnTo>
                  <a:pt x="1903353" y="1148257"/>
                </a:lnTo>
                <a:lnTo>
                  <a:pt x="1943500" y="1127171"/>
                </a:lnTo>
                <a:lnTo>
                  <a:pt x="1984208" y="1107047"/>
                </a:lnTo>
                <a:lnTo>
                  <a:pt x="2025463" y="1087902"/>
                </a:lnTo>
                <a:lnTo>
                  <a:pt x="2067248" y="1069750"/>
                </a:lnTo>
                <a:lnTo>
                  <a:pt x="2109549" y="1052608"/>
                </a:lnTo>
                <a:lnTo>
                  <a:pt x="2152350" y="1036490"/>
                </a:lnTo>
                <a:lnTo>
                  <a:pt x="2195635" y="1021412"/>
                </a:lnTo>
                <a:lnTo>
                  <a:pt x="2239390" y="1007390"/>
                </a:lnTo>
                <a:lnTo>
                  <a:pt x="2283598" y="994438"/>
                </a:lnTo>
                <a:lnTo>
                  <a:pt x="2328244" y="982572"/>
                </a:lnTo>
                <a:lnTo>
                  <a:pt x="2373313" y="971808"/>
                </a:lnTo>
                <a:lnTo>
                  <a:pt x="2418790" y="962161"/>
                </a:lnTo>
                <a:lnTo>
                  <a:pt x="2464659" y="953646"/>
                </a:lnTo>
                <a:lnTo>
                  <a:pt x="2510904" y="946279"/>
                </a:lnTo>
                <a:lnTo>
                  <a:pt x="2557510" y="940076"/>
                </a:lnTo>
                <a:lnTo>
                  <a:pt x="2604462" y="935051"/>
                </a:lnTo>
                <a:lnTo>
                  <a:pt x="2651745" y="931219"/>
                </a:lnTo>
                <a:lnTo>
                  <a:pt x="2699342" y="928598"/>
                </a:lnTo>
                <a:lnTo>
                  <a:pt x="2747238" y="927201"/>
                </a:lnTo>
                <a:lnTo>
                  <a:pt x="2747238" y="0"/>
                </a:lnTo>
                <a:close/>
              </a:path>
              <a:path w="2747645" h="2747645">
                <a:moveTo>
                  <a:pt x="2747238" y="1853323"/>
                </a:moveTo>
                <a:lnTo>
                  <a:pt x="1854212" y="1853323"/>
                </a:lnTo>
                <a:lnTo>
                  <a:pt x="1854212" y="2747238"/>
                </a:lnTo>
                <a:lnTo>
                  <a:pt x="2747238" y="2747238"/>
                </a:lnTo>
                <a:lnTo>
                  <a:pt x="2747238" y="1853323"/>
                </a:lnTo>
                <a:close/>
              </a:path>
            </a:pathLst>
          </a:custGeom>
          <a:solidFill>
            <a:srgbClr val="EAEBEB"/>
          </a:solidFill>
        </p:spPr>
        <p:txBody>
          <a:bodyPr wrap="square" lIns="0" tIns="0" rIns="0" bIns="0" rtlCol="0"/>
          <a:lstStyle/>
          <a:p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0" name="bg object 20"/>
          <p:cNvSpPr/>
          <p:nvPr/>
        </p:nvSpPr>
        <p:spPr>
          <a:xfrm>
            <a:off x="1001234" y="1114230"/>
            <a:ext cx="36407" cy="178435"/>
          </a:xfrm>
          <a:custGeom>
            <a:avLst/>
            <a:gdLst/>
            <a:ahLst/>
            <a:cxnLst/>
            <a:rect l="l" t="t" r="r" b="b"/>
            <a:pathLst>
              <a:path w="27304" h="178434">
                <a:moveTo>
                  <a:pt x="26939" y="178017"/>
                </a:moveTo>
                <a:lnTo>
                  <a:pt x="0" y="178017"/>
                </a:lnTo>
                <a:lnTo>
                  <a:pt x="0" y="0"/>
                </a:lnTo>
                <a:lnTo>
                  <a:pt x="26939" y="0"/>
                </a:lnTo>
                <a:lnTo>
                  <a:pt x="26939" y="178017"/>
                </a:lnTo>
                <a:close/>
              </a:path>
            </a:pathLst>
          </a:custGeom>
          <a:solidFill>
            <a:srgbClr val="393531"/>
          </a:solidFill>
        </p:spPr>
        <p:txBody>
          <a:bodyPr wrap="square" lIns="0" tIns="0" rIns="0" bIns="0" rtlCol="0"/>
          <a:lstStyle/>
          <a:p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95521" y="1163891"/>
            <a:ext cx="137504" cy="128357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1277429" y="1114230"/>
            <a:ext cx="138559" cy="179701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468743" y="1165573"/>
            <a:ext cx="137504" cy="128358"/>
          </a:xfrm>
          <a:prstGeom prst="rect">
            <a:avLst/>
          </a:prstGeom>
        </p:spPr>
      </p:pic>
      <p:pic>
        <p:nvPicPr>
          <p:cNvPr id="24" name="bg object 24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43851" y="1128959"/>
            <a:ext cx="250872" cy="164972"/>
          </a:xfrm>
          <a:prstGeom prst="rect">
            <a:avLst/>
          </a:prstGeom>
        </p:spPr>
      </p:pic>
      <p:pic>
        <p:nvPicPr>
          <p:cNvPr id="25" name="bg object 25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937938" y="1163891"/>
            <a:ext cx="118981" cy="128357"/>
          </a:xfrm>
          <a:prstGeom prst="rect">
            <a:avLst/>
          </a:prstGeom>
        </p:spPr>
      </p:pic>
      <p:sp>
        <p:nvSpPr>
          <p:cNvPr id="26" name="bg object 26"/>
          <p:cNvSpPr/>
          <p:nvPr/>
        </p:nvSpPr>
        <p:spPr>
          <a:xfrm>
            <a:off x="2083850" y="1113396"/>
            <a:ext cx="36407" cy="179070"/>
          </a:xfrm>
          <a:custGeom>
            <a:avLst/>
            <a:gdLst/>
            <a:ahLst/>
            <a:cxnLst/>
            <a:rect l="l" t="t" r="r" b="b"/>
            <a:pathLst>
              <a:path w="27305" h="179069">
                <a:moveTo>
                  <a:pt x="26517" y="52184"/>
                </a:moveTo>
                <a:lnTo>
                  <a:pt x="419" y="52184"/>
                </a:lnTo>
                <a:lnTo>
                  <a:pt x="419" y="178854"/>
                </a:lnTo>
                <a:lnTo>
                  <a:pt x="26517" y="178854"/>
                </a:lnTo>
                <a:lnTo>
                  <a:pt x="26517" y="52184"/>
                </a:lnTo>
                <a:close/>
              </a:path>
              <a:path w="27305" h="179069">
                <a:moveTo>
                  <a:pt x="26936" y="0"/>
                </a:moveTo>
                <a:lnTo>
                  <a:pt x="0" y="0"/>
                </a:lnTo>
                <a:lnTo>
                  <a:pt x="0" y="26936"/>
                </a:lnTo>
                <a:lnTo>
                  <a:pt x="26936" y="26936"/>
                </a:lnTo>
                <a:lnTo>
                  <a:pt x="26936" y="0"/>
                </a:lnTo>
                <a:close/>
              </a:path>
            </a:pathLst>
          </a:custGeom>
          <a:solidFill>
            <a:srgbClr val="393531"/>
          </a:solidFill>
        </p:spPr>
        <p:txBody>
          <a:bodyPr wrap="square" lIns="0" tIns="0" rIns="0" bIns="0" rtlCol="0"/>
          <a:lstStyle/>
          <a:p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7" name="bg object 27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2160185" y="1163891"/>
            <a:ext cx="137504" cy="130041"/>
          </a:xfrm>
          <a:prstGeom prst="rect">
            <a:avLst/>
          </a:prstGeom>
        </p:spPr>
      </p:pic>
      <p:sp>
        <p:nvSpPr>
          <p:cNvPr id="28" name="bg object 28"/>
          <p:cNvSpPr/>
          <p:nvPr/>
        </p:nvSpPr>
        <p:spPr>
          <a:xfrm>
            <a:off x="2349323" y="1114230"/>
            <a:ext cx="67733" cy="178435"/>
          </a:xfrm>
          <a:custGeom>
            <a:avLst/>
            <a:gdLst/>
            <a:ahLst/>
            <a:cxnLst/>
            <a:rect l="l" t="t" r="r" b="b"/>
            <a:pathLst>
              <a:path w="50800" h="178434">
                <a:moveTo>
                  <a:pt x="50512" y="178017"/>
                </a:moveTo>
                <a:lnTo>
                  <a:pt x="34937" y="178017"/>
                </a:lnTo>
                <a:lnTo>
                  <a:pt x="30306" y="178017"/>
                </a:lnTo>
                <a:lnTo>
                  <a:pt x="26098" y="177596"/>
                </a:lnTo>
                <a:lnTo>
                  <a:pt x="6313" y="164972"/>
                </a:lnTo>
                <a:lnTo>
                  <a:pt x="4210" y="162446"/>
                </a:lnTo>
                <a:lnTo>
                  <a:pt x="3367" y="159501"/>
                </a:lnTo>
                <a:lnTo>
                  <a:pt x="2105" y="156555"/>
                </a:lnTo>
                <a:lnTo>
                  <a:pt x="842" y="153187"/>
                </a:lnTo>
                <a:lnTo>
                  <a:pt x="0" y="146454"/>
                </a:lnTo>
                <a:lnTo>
                  <a:pt x="0" y="0"/>
                </a:lnTo>
                <a:lnTo>
                  <a:pt x="25255" y="0"/>
                </a:lnTo>
                <a:lnTo>
                  <a:pt x="25255" y="141826"/>
                </a:lnTo>
                <a:lnTo>
                  <a:pt x="25677" y="145191"/>
                </a:lnTo>
                <a:lnTo>
                  <a:pt x="26098" y="148138"/>
                </a:lnTo>
                <a:lnTo>
                  <a:pt x="27360" y="150663"/>
                </a:lnTo>
                <a:lnTo>
                  <a:pt x="28202" y="152766"/>
                </a:lnTo>
                <a:lnTo>
                  <a:pt x="29465" y="153608"/>
                </a:lnTo>
                <a:lnTo>
                  <a:pt x="30306" y="154029"/>
                </a:lnTo>
                <a:lnTo>
                  <a:pt x="31569" y="154871"/>
                </a:lnTo>
                <a:lnTo>
                  <a:pt x="32832" y="155292"/>
                </a:lnTo>
                <a:lnTo>
                  <a:pt x="35779" y="156134"/>
                </a:lnTo>
                <a:lnTo>
                  <a:pt x="50512" y="156134"/>
                </a:lnTo>
                <a:lnTo>
                  <a:pt x="50512" y="178017"/>
                </a:lnTo>
                <a:close/>
              </a:path>
            </a:pathLst>
          </a:custGeom>
          <a:solidFill>
            <a:srgbClr val="393531"/>
          </a:solidFill>
        </p:spPr>
        <p:txBody>
          <a:bodyPr wrap="square" lIns="0" tIns="0" rIns="0" bIns="0" rtlCol="0"/>
          <a:lstStyle/>
          <a:p>
            <a:endParaRPr sz="1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9" name="bg object 29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2478950" y="1114230"/>
            <a:ext cx="1689341" cy="457019"/>
          </a:xfrm>
          <a:prstGeom prst="rect">
            <a:avLst/>
          </a:prstGeom>
        </p:spPr>
      </p:pic>
      <p:pic>
        <p:nvPicPr>
          <p:cNvPr id="30" name="bg object 30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1001213" y="1391568"/>
            <a:ext cx="1354825" cy="179681"/>
          </a:xfrm>
          <a:prstGeom prst="rect">
            <a:avLst/>
          </a:prstGeom>
        </p:spPr>
      </p:pic>
      <p:pic>
        <p:nvPicPr>
          <p:cNvPr id="31" name="bg object 31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985524" y="528832"/>
            <a:ext cx="4437891" cy="440202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39409" y="2702660"/>
            <a:ext cx="10673079" cy="5955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300" b="1" i="0">
                <a:solidFill>
                  <a:srgbClr val="469A97"/>
                </a:solidFill>
                <a:latin typeface="微軟正黑體"/>
                <a:ea typeface="微軟正黑體" panose="020B0604030504040204" pitchFamily="34" charset="-120"/>
                <a:cs typeface="微軟正黑體"/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39344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000" b="1" i="0">
                <a:solidFill>
                  <a:srgbClr val="404040"/>
                </a:solidFill>
                <a:latin typeface="微軟正黑體"/>
                <a:cs typeface="微軟正黑體"/>
              </a:defRPr>
            </a:lvl1pPr>
          </a:lstStyle>
          <a:p>
            <a:pPr marL="139700">
              <a:spcBef>
                <a:spcPts val="605"/>
              </a:spcBef>
            </a:pPr>
            <a:fld id="{81D60167-4931-47E6-BA6A-407CBD079E47}" type="slidenum">
              <a:rPr lang="en-US" altLang="zh-TW" spc="-5" smtClean="0"/>
              <a:pPr marL="139700">
                <a:spcBef>
                  <a:spcPts val="605"/>
                </a:spcBef>
              </a:pPr>
              <a:t>‹#›</a:t>
            </a:fld>
            <a:endParaRPr lang="en-US" altLang="zh-TW" spc="-5" dirty="0"/>
          </a:p>
        </p:txBody>
      </p:sp>
    </p:spTree>
    <p:extLst>
      <p:ext uri="{BB962C8B-B14F-4D97-AF65-F5344CB8AC3E}">
        <p14:creationId xmlns:p14="http://schemas.microsoft.com/office/powerpoint/2010/main" val="287741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pic>
        <p:nvPicPr>
          <p:cNvPr id="6" name="圖片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50" y="6420932"/>
            <a:ext cx="864097" cy="320436"/>
          </a:xfrm>
          <a:prstGeom prst="rect">
            <a:avLst/>
          </a:prstGeom>
          <a:effectLst>
            <a:reflection blurRad="6350" stA="52000" endA="300" endPos="35000" dir="5400000" sy="-100000" algn="bl" rotWithShape="0"/>
          </a:effectLst>
        </p:spPr>
      </p:pic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40034528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968582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83469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4175787" y="6525344"/>
            <a:ext cx="3860800" cy="33426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9347200" y="6381750"/>
            <a:ext cx="2844800" cy="476251"/>
          </a:xfrm>
        </p:spPr>
        <p:txBody>
          <a:bodyPr anchor="b"/>
          <a:lstStyle>
            <a:lvl1pPr algn="r">
              <a:defRPr/>
            </a:lvl1pPr>
          </a:lstStyle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‹#›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2">
            <a:extLst>
              <a:ext uri="{FF2B5EF4-FFF2-40B4-BE49-F238E27FC236}">
                <a16:creationId xmlns:a16="http://schemas.microsoft.com/office/drawing/2014/main" id="{C162A789-5567-4544-AF35-2FC40AACCCB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404665"/>
            <a:ext cx="10972800" cy="7780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pPr lvl="0"/>
            <a:r>
              <a:rPr lang="zh-TW" altLang="en-US" dirty="0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1700604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7"/>
          <p:cNvSpPr txBox="1">
            <a:spLocks noGrp="1"/>
          </p:cNvSpPr>
          <p:nvPr>
            <p:ph type="title"/>
          </p:nvPr>
        </p:nvSpPr>
        <p:spPr>
          <a:xfrm>
            <a:off x="838200" y="252248"/>
            <a:ext cx="10515600" cy="8209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"/>
              <a:buNone/>
              <a:defRPr sz="3200" b="1" i="0" u="none" strike="noStrike" cap="none">
                <a:solidFill>
                  <a:schemeClr val="dk1"/>
                </a:solidFill>
                <a:latin typeface="Noto Sans"/>
                <a:ea typeface="Noto Sans"/>
                <a:cs typeface="Noto Sans"/>
                <a:sym typeface="Noto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 dirty="0"/>
          </a:p>
        </p:txBody>
      </p:sp>
      <p:sp>
        <p:nvSpPr>
          <p:cNvPr id="11" name="Google Shape;11;p17"/>
          <p:cNvSpPr txBox="1">
            <a:spLocks noGrp="1"/>
          </p:cNvSpPr>
          <p:nvPr>
            <p:ph type="body" idx="1"/>
          </p:nvPr>
        </p:nvSpPr>
        <p:spPr>
          <a:xfrm>
            <a:off x="838200" y="1337527"/>
            <a:ext cx="10515600" cy="4839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61950" algn="l" rtl="0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Arial"/>
              <a:buChar char="•"/>
              <a:defRPr sz="2100" b="0" i="0" u="none" strike="noStrike" cap="none">
                <a:solidFill>
                  <a:schemeClr val="dk1"/>
                </a:solidFill>
                <a:latin typeface="Noto Sans"/>
                <a:ea typeface="Noto Sans"/>
                <a:cs typeface="Noto Sans"/>
                <a:sym typeface="Noto Sans"/>
              </a:defRPr>
            </a:lvl1pPr>
            <a:lvl2pPr marL="914400" marR="0" lvl="1" indent="-34290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Noto Sans"/>
                <a:ea typeface="Noto Sans"/>
                <a:cs typeface="Noto Sans"/>
                <a:sym typeface="Noto Sans"/>
              </a:defRPr>
            </a:lvl2pPr>
            <a:lvl3pPr marL="1371600" marR="0" lvl="2" indent="-323850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500"/>
              <a:buFont typeface="Arial"/>
              <a:buChar char="•"/>
              <a:defRPr sz="1500" b="0" i="0" u="none" strike="noStrike" cap="none">
                <a:solidFill>
                  <a:schemeClr val="dk1"/>
                </a:solidFill>
                <a:latin typeface="Noto Sans"/>
                <a:ea typeface="Noto Sans"/>
                <a:cs typeface="Noto Sans"/>
                <a:sym typeface="Noto Sans"/>
              </a:defRPr>
            </a:lvl3pPr>
            <a:lvl4pPr marL="1828800" marR="0" lvl="3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Noto Sans"/>
                <a:ea typeface="Noto Sans"/>
                <a:cs typeface="Noto Sans"/>
                <a:sym typeface="Noto Sans"/>
              </a:defRPr>
            </a:lvl4pPr>
            <a:lvl5pPr marL="2286000" marR="0" lvl="4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Noto Sans"/>
                <a:ea typeface="Noto Sans"/>
                <a:cs typeface="Noto Sans"/>
                <a:sym typeface="Noto Sans"/>
              </a:defRPr>
            </a:lvl5pPr>
            <a:lvl6pPr marL="2743200" marR="0" lvl="5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14325" algn="l" rtl="0">
              <a:lnSpc>
                <a:spcPct val="90000"/>
              </a:lnSpc>
              <a:spcBef>
                <a:spcPts val="375"/>
              </a:spcBef>
              <a:spcAft>
                <a:spcPts val="0"/>
              </a:spcAft>
              <a:buClr>
                <a:schemeClr val="dk1"/>
              </a:buClr>
              <a:buSzPts val="1350"/>
              <a:buFont typeface="Arial"/>
              <a:buChar char="•"/>
              <a:defRPr sz="135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dirty="0"/>
          </a:p>
        </p:txBody>
      </p:sp>
      <p:sp>
        <p:nvSpPr>
          <p:cNvPr id="12" name="Google Shape;12;p17"/>
          <p:cNvSpPr txBox="1">
            <a:spLocks noGrp="1"/>
          </p:cNvSpPr>
          <p:nvPr>
            <p:ph type="dt" idx="10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900" b="0" i="0" u="none" strike="noStrike" cap="none">
                <a:solidFill>
                  <a:srgbClr val="88888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zh-TW" altLang="en-US" dirty="0"/>
          </a:p>
        </p:txBody>
      </p:sp>
      <p:sp>
        <p:nvSpPr>
          <p:cNvPr id="13" name="Google Shape;13;p17"/>
          <p:cNvSpPr txBox="1">
            <a:spLocks noGrp="1"/>
          </p:cNvSpPr>
          <p:nvPr>
            <p:ph type="ftr" idx="11"/>
          </p:nvPr>
        </p:nvSpPr>
        <p:spPr>
          <a:xfrm>
            <a:off x="4038600" y="6492875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"/>
                <a:sym typeface="Noto Sans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 lang="zh-TW" altLang="en-US" dirty="0"/>
          </a:p>
        </p:txBody>
      </p:sp>
      <p:sp>
        <p:nvSpPr>
          <p:cNvPr id="14" name="Google Shape;14;p17"/>
          <p:cNvSpPr txBox="1">
            <a:spLocks noGrp="1"/>
          </p:cNvSpPr>
          <p:nvPr>
            <p:ph type="sldNum" idx="12"/>
          </p:nvPr>
        </p:nvSpPr>
        <p:spPr>
          <a:xfrm>
            <a:off x="9448800" y="6470708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Noto Sans"/>
                <a:sym typeface="Noto Sans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Noto Sans"/>
                <a:ea typeface="Noto Sans"/>
                <a:cs typeface="Noto Sans"/>
                <a:sym typeface="Noto Sans"/>
              </a:defRPr>
            </a:lvl9pPr>
          </a:lstStyle>
          <a:p>
            <a:fld id="{00000000-1234-1234-1234-123412341234}" type="slidenum">
              <a:rPr lang="en-US" altLang="zh-TW" smtClean="0"/>
              <a:pPr/>
              <a:t>‹#›</a:t>
            </a:fld>
            <a:endParaRPr lang="zh-TW" altLang="en-US" dirty="0"/>
          </a:p>
        </p:txBody>
      </p:sp>
      <p:sp>
        <p:nvSpPr>
          <p:cNvPr id="15" name="Google Shape;15;p17"/>
          <p:cNvSpPr/>
          <p:nvPr/>
        </p:nvSpPr>
        <p:spPr>
          <a:xfrm rot="10800000" flipH="1">
            <a:off x="838200" y="1148188"/>
            <a:ext cx="10515600" cy="45719"/>
          </a:xfrm>
          <a:prstGeom prst="rect">
            <a:avLst/>
          </a:prstGeom>
          <a:solidFill>
            <a:srgbClr val="ADBD4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 dirty="0">
              <a:solidFill>
                <a:schemeClr val="lt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Calibri"/>
              <a:sym typeface="Calibri"/>
            </a:endParaRPr>
          </a:p>
        </p:txBody>
      </p:sp>
      <p:pic>
        <p:nvPicPr>
          <p:cNvPr id="16" name="Google Shape;16;p17"/>
          <p:cNvPicPr preferRelativeResize="0"/>
          <p:nvPr/>
        </p:nvPicPr>
        <p:blipFill rotWithShape="1">
          <a:blip r:embed="rId31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970432" y="78038"/>
            <a:ext cx="1126978" cy="936481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5" r:id="rId3"/>
    <p:sldLayoutId id="2147483657" r:id="rId4"/>
    <p:sldLayoutId id="2147483658" r:id="rId5"/>
    <p:sldLayoutId id="2147483660" r:id="rId6"/>
    <p:sldLayoutId id="2147483666" r:id="rId7"/>
    <p:sldLayoutId id="2147483668" r:id="rId8"/>
    <p:sldLayoutId id="2147483669" r:id="rId9"/>
    <p:sldLayoutId id="2147483671" r:id="rId10"/>
    <p:sldLayoutId id="2147483672" r:id="rId11"/>
    <p:sldLayoutId id="2147483673" r:id="rId12"/>
    <p:sldLayoutId id="2147483674" r:id="rId13"/>
    <p:sldLayoutId id="2147483675" r:id="rId14"/>
    <p:sldLayoutId id="2147483677" r:id="rId15"/>
    <p:sldLayoutId id="2147483678" r:id="rId16"/>
    <p:sldLayoutId id="2147483679" r:id="rId17"/>
    <p:sldLayoutId id="2147483681" r:id="rId18"/>
    <p:sldLayoutId id="2147483682" r:id="rId19"/>
    <p:sldLayoutId id="2147483683" r:id="rId20"/>
    <p:sldLayoutId id="2147483684" r:id="rId21"/>
    <p:sldLayoutId id="2147483685" r:id="rId22"/>
    <p:sldLayoutId id="2147483686" r:id="rId23"/>
    <p:sldLayoutId id="2147483689" r:id="rId24"/>
    <p:sldLayoutId id="2147483690" r:id="rId25"/>
    <p:sldLayoutId id="2147483691" r:id="rId26"/>
    <p:sldLayoutId id="2147483700" r:id="rId27"/>
    <p:sldLayoutId id="2147483704" r:id="rId28"/>
    <p:sldLayoutId id="2147483705" r:id="rId29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微軟正黑體" panose="020B0604030504040204" pitchFamily="34" charset="-120"/>
          <a:ea typeface="微軟正黑體" panose="020B0604030504040204" pitchFamily="34" charset="-12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微軟正黑體" panose="020B0604030504040204" pitchFamily="34" charset="-120"/>
          <a:ea typeface="微軟正黑體" panose="020B0604030504040204" pitchFamily="34" charset="-120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1"/>
          <p:cNvSpPr txBox="1">
            <a:spLocks noGrp="1"/>
          </p:cNvSpPr>
          <p:nvPr>
            <p:ph type="title"/>
          </p:nvPr>
        </p:nvSpPr>
        <p:spPr>
          <a:xfrm>
            <a:off x="603250" y="3698074"/>
            <a:ext cx="10985500" cy="69691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zh-TW" altLang="en-US" sz="3600" dirty="0">
                <a:sym typeface="Microsoft JhengHei"/>
              </a:rPr>
              <a:t>產業數位信任推動工作小組</a:t>
            </a:r>
            <a:r>
              <a:rPr lang="en-US" altLang="zh-TW" sz="3600" dirty="0">
                <a:sym typeface="Microsoft JhengHei"/>
              </a:rPr>
              <a:t>(SIG)</a:t>
            </a:r>
            <a:br>
              <a:rPr lang="en-US" altLang="zh-TW" sz="3600" dirty="0">
                <a:sym typeface="Microsoft JhengHei"/>
              </a:rPr>
            </a:br>
            <a:r>
              <a:rPr lang="zh-TW" altLang="en-US" sz="3600" dirty="0">
                <a:sym typeface="Microsoft JhengHei"/>
              </a:rPr>
              <a:t>審查簡報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A20B94C8-B2A6-4270-AB7A-EF88E42275C8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600075" y="4786124"/>
            <a:ext cx="10985500" cy="1177745"/>
          </a:xfrm>
        </p:spPr>
        <p:txBody>
          <a:bodyPr/>
          <a:lstStyle/>
          <a:p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報告人：姓名</a:t>
            </a:r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/</a:t>
            </a:r>
            <a:r>
              <a:rPr lang="zh-TW" altLang="en-US" dirty="0">
                <a:solidFill>
                  <a:schemeClr val="bg1">
                    <a:lumMod val="50000"/>
                  </a:schemeClr>
                </a:solidFill>
              </a:rPr>
              <a:t>職稱</a:t>
            </a:r>
            <a:endParaRPr lang="en-US" altLang="zh-TW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altLang="zh-TW" dirty="0">
                <a:solidFill>
                  <a:schemeClr val="bg1">
                    <a:lumMod val="50000"/>
                  </a:schemeClr>
                </a:solidFill>
              </a:rPr>
              <a:t>2025/05/08</a:t>
            </a:r>
            <a:endParaRPr lang="zh-TW" alt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129" name="Google Shape;129;p1"/>
          <p:cNvCxnSpPr/>
          <p:nvPr/>
        </p:nvCxnSpPr>
        <p:spPr>
          <a:xfrm rot="10800000" flipH="1">
            <a:off x="2691188" y="4590972"/>
            <a:ext cx="7434900" cy="9000"/>
          </a:xfrm>
          <a:prstGeom prst="straightConnector1">
            <a:avLst/>
          </a:prstGeom>
          <a:noFill/>
          <a:ln w="25400" cap="flat" cmpd="sng">
            <a:solidFill>
              <a:srgbClr val="929292">
                <a:alpha val="89803"/>
              </a:srgbClr>
            </a:solidFill>
            <a:prstDash val="solid"/>
            <a:miter lim="400000"/>
            <a:headEnd type="none" w="sm" len="sm"/>
            <a:tailEnd type="none" w="sm" len="sm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1313662" y="1424482"/>
            <a:ext cx="9906000" cy="780415"/>
          </a:xfrm>
          <a:custGeom>
            <a:avLst/>
            <a:gdLst/>
            <a:ahLst/>
            <a:cxnLst/>
            <a:rect l="l" t="t" r="r" b="b"/>
            <a:pathLst>
              <a:path w="9906000" h="780414">
                <a:moveTo>
                  <a:pt x="9906000" y="0"/>
                </a:moveTo>
                <a:lnTo>
                  <a:pt x="0" y="0"/>
                </a:lnTo>
                <a:lnTo>
                  <a:pt x="0" y="780288"/>
                </a:lnTo>
                <a:lnTo>
                  <a:pt x="9906000" y="780288"/>
                </a:lnTo>
                <a:lnTo>
                  <a:pt x="9906000" y="0"/>
                </a:lnTo>
                <a:close/>
              </a:path>
            </a:pathLst>
          </a:custGeom>
          <a:solidFill>
            <a:srgbClr val="455F7D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1311193" y="4114342"/>
            <a:ext cx="1503045" cy="1329055"/>
          </a:xfrm>
          <a:custGeom>
            <a:avLst/>
            <a:gdLst/>
            <a:ahLst/>
            <a:cxnLst/>
            <a:rect l="l" t="t" r="r" b="b"/>
            <a:pathLst>
              <a:path w="1503045" h="1329054">
                <a:moveTo>
                  <a:pt x="1502664" y="0"/>
                </a:moveTo>
                <a:lnTo>
                  <a:pt x="0" y="0"/>
                </a:lnTo>
                <a:lnTo>
                  <a:pt x="0" y="1328927"/>
                </a:lnTo>
                <a:lnTo>
                  <a:pt x="1502664" y="1328927"/>
                </a:lnTo>
                <a:lnTo>
                  <a:pt x="1502664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1324699" y="2253537"/>
            <a:ext cx="1503045" cy="1766570"/>
          </a:xfrm>
          <a:custGeom>
            <a:avLst/>
            <a:gdLst/>
            <a:ahLst/>
            <a:cxnLst/>
            <a:rect l="l" t="t" r="r" b="b"/>
            <a:pathLst>
              <a:path w="1503045" h="1766570">
                <a:moveTo>
                  <a:pt x="1502664" y="0"/>
                </a:moveTo>
                <a:lnTo>
                  <a:pt x="0" y="0"/>
                </a:lnTo>
                <a:lnTo>
                  <a:pt x="0" y="1766315"/>
                </a:lnTo>
                <a:lnTo>
                  <a:pt x="1502664" y="1766315"/>
                </a:lnTo>
                <a:lnTo>
                  <a:pt x="1502664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311193" y="5505754"/>
            <a:ext cx="1504315" cy="1310640"/>
          </a:xfrm>
          <a:custGeom>
            <a:avLst/>
            <a:gdLst/>
            <a:ahLst/>
            <a:cxnLst/>
            <a:rect l="l" t="t" r="r" b="b"/>
            <a:pathLst>
              <a:path w="1504314" h="1310639">
                <a:moveTo>
                  <a:pt x="1504188" y="0"/>
                </a:moveTo>
                <a:lnTo>
                  <a:pt x="0" y="0"/>
                </a:lnTo>
                <a:lnTo>
                  <a:pt x="0" y="1310640"/>
                </a:lnTo>
                <a:lnTo>
                  <a:pt x="1504188" y="1310640"/>
                </a:lnTo>
                <a:lnTo>
                  <a:pt x="1504188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5536665" y="4120437"/>
            <a:ext cx="3709670" cy="394970"/>
          </a:xfrm>
          <a:custGeom>
            <a:avLst/>
            <a:gdLst/>
            <a:ahLst/>
            <a:cxnLst/>
            <a:rect l="l" t="t" r="r" b="b"/>
            <a:pathLst>
              <a:path w="3709670" h="394970">
                <a:moveTo>
                  <a:pt x="3709415" y="0"/>
                </a:moveTo>
                <a:lnTo>
                  <a:pt x="0" y="0"/>
                </a:lnTo>
                <a:lnTo>
                  <a:pt x="0" y="394716"/>
                </a:lnTo>
                <a:lnTo>
                  <a:pt x="3709415" y="394716"/>
                </a:lnTo>
                <a:lnTo>
                  <a:pt x="3709415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734082" y="1655875"/>
            <a:ext cx="83629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zh-TW" altLang="en-US" sz="1600" b="1" spc="-3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廠商</a:t>
            </a:r>
            <a:r>
              <a:rPr sz="1600" b="1" spc="-35" dirty="0" err="1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類型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444722" y="1655875"/>
            <a:ext cx="4311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40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需求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857011" y="1685487"/>
            <a:ext cx="83629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3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痛點說明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9726268" y="1655875"/>
            <a:ext cx="836294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3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對應技術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9390664" y="4118914"/>
            <a:ext cx="1835150" cy="396240"/>
          </a:xfrm>
          <a:custGeom>
            <a:avLst/>
            <a:gdLst/>
            <a:ahLst/>
            <a:cxnLst/>
            <a:rect l="l" t="t" r="r" b="b"/>
            <a:pathLst>
              <a:path w="1835150" h="396239">
                <a:moveTo>
                  <a:pt x="1834896" y="0"/>
                </a:moveTo>
                <a:lnTo>
                  <a:pt x="0" y="0"/>
                </a:lnTo>
                <a:lnTo>
                  <a:pt x="0" y="396239"/>
                </a:lnTo>
                <a:lnTo>
                  <a:pt x="1834896" y="396239"/>
                </a:lnTo>
                <a:lnTo>
                  <a:pt x="1834896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2" name="object 22"/>
          <p:cNvSpPr/>
          <p:nvPr/>
        </p:nvSpPr>
        <p:spPr>
          <a:xfrm>
            <a:off x="2959075" y="4132629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5536665" y="5047029"/>
            <a:ext cx="3709670" cy="396240"/>
          </a:xfrm>
          <a:custGeom>
            <a:avLst/>
            <a:gdLst/>
            <a:ahLst/>
            <a:cxnLst/>
            <a:rect l="l" t="t" r="r" b="b"/>
            <a:pathLst>
              <a:path w="3709670" h="396239">
                <a:moveTo>
                  <a:pt x="3709415" y="0"/>
                </a:moveTo>
                <a:lnTo>
                  <a:pt x="0" y="0"/>
                </a:lnTo>
                <a:lnTo>
                  <a:pt x="0" y="396239"/>
                </a:lnTo>
                <a:lnTo>
                  <a:pt x="3709415" y="396239"/>
                </a:lnTo>
                <a:lnTo>
                  <a:pt x="3709415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2959075" y="3625137"/>
            <a:ext cx="1519555" cy="394970"/>
          </a:xfrm>
          <a:custGeom>
            <a:avLst/>
            <a:gdLst/>
            <a:ahLst/>
            <a:cxnLst/>
            <a:rect l="l" t="t" r="r" b="b"/>
            <a:pathLst>
              <a:path w="1519554" h="394970">
                <a:moveTo>
                  <a:pt x="1519428" y="0"/>
                </a:moveTo>
                <a:lnTo>
                  <a:pt x="0" y="0"/>
                </a:lnTo>
                <a:lnTo>
                  <a:pt x="0" y="394715"/>
                </a:lnTo>
                <a:lnTo>
                  <a:pt x="1519428" y="394715"/>
                </a:lnTo>
                <a:lnTo>
                  <a:pt x="15194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1" name="object 31"/>
          <p:cNvSpPr/>
          <p:nvPr/>
        </p:nvSpPr>
        <p:spPr>
          <a:xfrm>
            <a:off x="2959075" y="4589829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5536665" y="4583734"/>
            <a:ext cx="3709670" cy="394970"/>
          </a:xfrm>
          <a:custGeom>
            <a:avLst/>
            <a:gdLst/>
            <a:ahLst/>
            <a:cxnLst/>
            <a:rect l="l" t="t" r="r" b="b"/>
            <a:pathLst>
              <a:path w="3709670" h="394970">
                <a:moveTo>
                  <a:pt x="3709415" y="0"/>
                </a:moveTo>
                <a:lnTo>
                  <a:pt x="0" y="0"/>
                </a:lnTo>
                <a:lnTo>
                  <a:pt x="0" y="394716"/>
                </a:lnTo>
                <a:lnTo>
                  <a:pt x="3709415" y="394716"/>
                </a:lnTo>
                <a:lnTo>
                  <a:pt x="3709415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2959075" y="6436917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5536665" y="6436917"/>
            <a:ext cx="3709670" cy="396240"/>
          </a:xfrm>
          <a:custGeom>
            <a:avLst/>
            <a:gdLst/>
            <a:ahLst/>
            <a:cxnLst/>
            <a:rect l="l" t="t" r="r" b="b"/>
            <a:pathLst>
              <a:path w="3709670" h="396239">
                <a:moveTo>
                  <a:pt x="3709415" y="0"/>
                </a:moveTo>
                <a:lnTo>
                  <a:pt x="0" y="0"/>
                </a:lnTo>
                <a:lnTo>
                  <a:pt x="0" y="396239"/>
                </a:lnTo>
                <a:lnTo>
                  <a:pt x="3709415" y="396239"/>
                </a:lnTo>
                <a:lnTo>
                  <a:pt x="3709415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2959075" y="5047029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9390665" y="3177081"/>
            <a:ext cx="1800225" cy="394970"/>
          </a:xfrm>
          <a:custGeom>
            <a:avLst/>
            <a:gdLst/>
            <a:ahLst/>
            <a:cxnLst/>
            <a:rect l="l" t="t" r="r" b="b"/>
            <a:pathLst>
              <a:path w="1800225" h="394969">
                <a:moveTo>
                  <a:pt x="1799844" y="0"/>
                </a:moveTo>
                <a:lnTo>
                  <a:pt x="0" y="0"/>
                </a:lnTo>
                <a:lnTo>
                  <a:pt x="0" y="394715"/>
                </a:lnTo>
                <a:lnTo>
                  <a:pt x="1799844" y="394715"/>
                </a:lnTo>
                <a:lnTo>
                  <a:pt x="1799844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5536665" y="3177081"/>
            <a:ext cx="3709670" cy="394970"/>
          </a:xfrm>
          <a:custGeom>
            <a:avLst/>
            <a:gdLst/>
            <a:ahLst/>
            <a:cxnLst/>
            <a:rect l="l" t="t" r="r" b="b"/>
            <a:pathLst>
              <a:path w="3709670" h="394969">
                <a:moveTo>
                  <a:pt x="3709415" y="0"/>
                </a:moveTo>
                <a:lnTo>
                  <a:pt x="0" y="0"/>
                </a:lnTo>
                <a:lnTo>
                  <a:pt x="0" y="394715"/>
                </a:lnTo>
                <a:lnTo>
                  <a:pt x="3709415" y="394715"/>
                </a:lnTo>
                <a:lnTo>
                  <a:pt x="3709415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9390664" y="4582210"/>
            <a:ext cx="1835150" cy="396240"/>
          </a:xfrm>
          <a:custGeom>
            <a:avLst/>
            <a:gdLst/>
            <a:ahLst/>
            <a:cxnLst/>
            <a:rect l="l" t="t" r="r" b="b"/>
            <a:pathLst>
              <a:path w="1835150" h="396239">
                <a:moveTo>
                  <a:pt x="1834896" y="0"/>
                </a:moveTo>
                <a:lnTo>
                  <a:pt x="0" y="0"/>
                </a:lnTo>
                <a:lnTo>
                  <a:pt x="0" y="396239"/>
                </a:lnTo>
                <a:lnTo>
                  <a:pt x="1834896" y="396239"/>
                </a:lnTo>
                <a:lnTo>
                  <a:pt x="1834896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1" name="object 51"/>
          <p:cNvSpPr/>
          <p:nvPr/>
        </p:nvSpPr>
        <p:spPr>
          <a:xfrm>
            <a:off x="5536665" y="3625137"/>
            <a:ext cx="3709670" cy="394970"/>
          </a:xfrm>
          <a:custGeom>
            <a:avLst/>
            <a:gdLst/>
            <a:ahLst/>
            <a:cxnLst/>
            <a:rect l="l" t="t" r="r" b="b"/>
            <a:pathLst>
              <a:path w="3709670" h="394970">
                <a:moveTo>
                  <a:pt x="3709415" y="0"/>
                </a:moveTo>
                <a:lnTo>
                  <a:pt x="0" y="0"/>
                </a:lnTo>
                <a:lnTo>
                  <a:pt x="0" y="394715"/>
                </a:lnTo>
                <a:lnTo>
                  <a:pt x="3709415" y="394715"/>
                </a:lnTo>
                <a:lnTo>
                  <a:pt x="3709415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9390665" y="3625137"/>
            <a:ext cx="1800225" cy="394970"/>
          </a:xfrm>
          <a:custGeom>
            <a:avLst/>
            <a:gdLst/>
            <a:ahLst/>
            <a:cxnLst/>
            <a:rect l="l" t="t" r="r" b="b"/>
            <a:pathLst>
              <a:path w="1800225" h="394970">
                <a:moveTo>
                  <a:pt x="1799844" y="0"/>
                </a:moveTo>
                <a:lnTo>
                  <a:pt x="0" y="0"/>
                </a:lnTo>
                <a:lnTo>
                  <a:pt x="0" y="394715"/>
                </a:lnTo>
                <a:lnTo>
                  <a:pt x="1799844" y="394715"/>
                </a:lnTo>
                <a:lnTo>
                  <a:pt x="1799844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5" name="object 55"/>
          <p:cNvSpPr/>
          <p:nvPr/>
        </p:nvSpPr>
        <p:spPr>
          <a:xfrm>
            <a:off x="2959075" y="3167937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1" name="object 61"/>
          <p:cNvSpPr/>
          <p:nvPr/>
        </p:nvSpPr>
        <p:spPr>
          <a:xfrm>
            <a:off x="2959075" y="2253537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2959075" y="2710737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4" name="object 64"/>
          <p:cNvSpPr/>
          <p:nvPr/>
        </p:nvSpPr>
        <p:spPr>
          <a:xfrm>
            <a:off x="2959075" y="5505754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6" name="object 66"/>
          <p:cNvSpPr/>
          <p:nvPr/>
        </p:nvSpPr>
        <p:spPr>
          <a:xfrm>
            <a:off x="2959075" y="5962954"/>
            <a:ext cx="1519555" cy="396240"/>
          </a:xfrm>
          <a:custGeom>
            <a:avLst/>
            <a:gdLst/>
            <a:ahLst/>
            <a:cxnLst/>
            <a:rect l="l" t="t" r="r" b="b"/>
            <a:pathLst>
              <a:path w="1519554" h="396239">
                <a:moveTo>
                  <a:pt x="1519428" y="0"/>
                </a:moveTo>
                <a:lnTo>
                  <a:pt x="0" y="0"/>
                </a:lnTo>
                <a:lnTo>
                  <a:pt x="0" y="396239"/>
                </a:lnTo>
                <a:lnTo>
                  <a:pt x="1519428" y="396239"/>
                </a:lnTo>
                <a:lnTo>
                  <a:pt x="1519428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8" name="object 68"/>
          <p:cNvSpPr/>
          <p:nvPr/>
        </p:nvSpPr>
        <p:spPr>
          <a:xfrm>
            <a:off x="5536665" y="2250490"/>
            <a:ext cx="3709670" cy="396240"/>
          </a:xfrm>
          <a:custGeom>
            <a:avLst/>
            <a:gdLst/>
            <a:ahLst/>
            <a:cxnLst/>
            <a:rect l="l" t="t" r="r" b="b"/>
            <a:pathLst>
              <a:path w="3709670" h="396239">
                <a:moveTo>
                  <a:pt x="3709415" y="0"/>
                </a:moveTo>
                <a:lnTo>
                  <a:pt x="0" y="0"/>
                </a:lnTo>
                <a:lnTo>
                  <a:pt x="0" y="396239"/>
                </a:lnTo>
                <a:lnTo>
                  <a:pt x="3709415" y="396239"/>
                </a:lnTo>
                <a:lnTo>
                  <a:pt x="3709415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0" name="object 70"/>
          <p:cNvSpPr/>
          <p:nvPr/>
        </p:nvSpPr>
        <p:spPr>
          <a:xfrm>
            <a:off x="9372376" y="2250490"/>
            <a:ext cx="1836420" cy="396240"/>
          </a:xfrm>
          <a:custGeom>
            <a:avLst/>
            <a:gdLst/>
            <a:ahLst/>
            <a:cxnLst/>
            <a:rect l="l" t="t" r="r" b="b"/>
            <a:pathLst>
              <a:path w="1836420" h="396239">
                <a:moveTo>
                  <a:pt x="1836420" y="0"/>
                </a:moveTo>
                <a:lnTo>
                  <a:pt x="0" y="0"/>
                </a:lnTo>
                <a:lnTo>
                  <a:pt x="0" y="396239"/>
                </a:lnTo>
                <a:lnTo>
                  <a:pt x="1836420" y="396239"/>
                </a:lnTo>
                <a:lnTo>
                  <a:pt x="183642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5536665" y="2715309"/>
            <a:ext cx="3709670" cy="394970"/>
          </a:xfrm>
          <a:custGeom>
            <a:avLst/>
            <a:gdLst/>
            <a:ahLst/>
            <a:cxnLst/>
            <a:rect l="l" t="t" r="r" b="b"/>
            <a:pathLst>
              <a:path w="3709670" h="394969">
                <a:moveTo>
                  <a:pt x="3709415" y="0"/>
                </a:moveTo>
                <a:lnTo>
                  <a:pt x="0" y="0"/>
                </a:lnTo>
                <a:lnTo>
                  <a:pt x="0" y="394715"/>
                </a:lnTo>
                <a:lnTo>
                  <a:pt x="3709415" y="394715"/>
                </a:lnTo>
                <a:lnTo>
                  <a:pt x="3709415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6" name="object 76"/>
          <p:cNvSpPr/>
          <p:nvPr/>
        </p:nvSpPr>
        <p:spPr>
          <a:xfrm>
            <a:off x="9372376" y="2713786"/>
            <a:ext cx="1836420" cy="396240"/>
          </a:xfrm>
          <a:custGeom>
            <a:avLst/>
            <a:gdLst/>
            <a:ahLst/>
            <a:cxnLst/>
            <a:rect l="l" t="t" r="r" b="b"/>
            <a:pathLst>
              <a:path w="1836420" h="396239">
                <a:moveTo>
                  <a:pt x="1836420" y="0"/>
                </a:moveTo>
                <a:lnTo>
                  <a:pt x="0" y="0"/>
                </a:lnTo>
                <a:lnTo>
                  <a:pt x="0" y="396239"/>
                </a:lnTo>
                <a:lnTo>
                  <a:pt x="1836420" y="396239"/>
                </a:lnTo>
                <a:lnTo>
                  <a:pt x="1836420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5536665" y="5504229"/>
            <a:ext cx="3709670" cy="396240"/>
          </a:xfrm>
          <a:custGeom>
            <a:avLst/>
            <a:gdLst/>
            <a:ahLst/>
            <a:cxnLst/>
            <a:rect l="l" t="t" r="r" b="b"/>
            <a:pathLst>
              <a:path w="3709670" h="396239">
                <a:moveTo>
                  <a:pt x="3709415" y="0"/>
                </a:moveTo>
                <a:lnTo>
                  <a:pt x="0" y="0"/>
                </a:lnTo>
                <a:lnTo>
                  <a:pt x="0" y="396239"/>
                </a:lnTo>
                <a:lnTo>
                  <a:pt x="3709415" y="396239"/>
                </a:lnTo>
                <a:lnTo>
                  <a:pt x="3709415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0" name="object 80"/>
          <p:cNvSpPr/>
          <p:nvPr/>
        </p:nvSpPr>
        <p:spPr>
          <a:xfrm>
            <a:off x="9372376" y="5502705"/>
            <a:ext cx="1836420" cy="396240"/>
          </a:xfrm>
          <a:custGeom>
            <a:avLst/>
            <a:gdLst/>
            <a:ahLst/>
            <a:cxnLst/>
            <a:rect l="l" t="t" r="r" b="b"/>
            <a:pathLst>
              <a:path w="1836420" h="396239">
                <a:moveTo>
                  <a:pt x="1836420" y="0"/>
                </a:moveTo>
                <a:lnTo>
                  <a:pt x="0" y="0"/>
                </a:lnTo>
                <a:lnTo>
                  <a:pt x="0" y="396239"/>
                </a:lnTo>
                <a:lnTo>
                  <a:pt x="1836420" y="396239"/>
                </a:lnTo>
                <a:lnTo>
                  <a:pt x="1836420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5536665" y="5967525"/>
            <a:ext cx="3709670" cy="396240"/>
          </a:xfrm>
          <a:custGeom>
            <a:avLst/>
            <a:gdLst/>
            <a:ahLst/>
            <a:cxnLst/>
            <a:rect l="l" t="t" r="r" b="b"/>
            <a:pathLst>
              <a:path w="3709670" h="396239">
                <a:moveTo>
                  <a:pt x="3709415" y="0"/>
                </a:moveTo>
                <a:lnTo>
                  <a:pt x="0" y="0"/>
                </a:lnTo>
                <a:lnTo>
                  <a:pt x="0" y="396240"/>
                </a:lnTo>
                <a:lnTo>
                  <a:pt x="3709415" y="396240"/>
                </a:lnTo>
                <a:lnTo>
                  <a:pt x="3709415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6" name="object 86"/>
          <p:cNvSpPr/>
          <p:nvPr/>
        </p:nvSpPr>
        <p:spPr>
          <a:xfrm>
            <a:off x="9372376" y="5967525"/>
            <a:ext cx="1836420" cy="394970"/>
          </a:xfrm>
          <a:custGeom>
            <a:avLst/>
            <a:gdLst/>
            <a:ahLst/>
            <a:cxnLst/>
            <a:rect l="l" t="t" r="r" b="b"/>
            <a:pathLst>
              <a:path w="1836420" h="394970">
                <a:moveTo>
                  <a:pt x="1836420" y="0"/>
                </a:moveTo>
                <a:lnTo>
                  <a:pt x="0" y="0"/>
                </a:lnTo>
                <a:lnTo>
                  <a:pt x="0" y="394716"/>
                </a:lnTo>
                <a:lnTo>
                  <a:pt x="1836420" y="394716"/>
                </a:lnTo>
                <a:lnTo>
                  <a:pt x="1836420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8" name="object 88"/>
          <p:cNvSpPr/>
          <p:nvPr/>
        </p:nvSpPr>
        <p:spPr>
          <a:xfrm>
            <a:off x="4548703" y="4118914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9" name="object 89"/>
          <p:cNvSpPr/>
          <p:nvPr/>
        </p:nvSpPr>
        <p:spPr>
          <a:xfrm>
            <a:off x="4548703" y="4563922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40"/>
                </a:lnTo>
                <a:lnTo>
                  <a:pt x="396239" y="396240"/>
                </a:lnTo>
                <a:lnTo>
                  <a:pt x="396239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0" name="object 90"/>
          <p:cNvSpPr/>
          <p:nvPr/>
        </p:nvSpPr>
        <p:spPr>
          <a:xfrm>
            <a:off x="4548703" y="6436917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1" name="object 91"/>
          <p:cNvSpPr/>
          <p:nvPr/>
        </p:nvSpPr>
        <p:spPr>
          <a:xfrm>
            <a:off x="4548703" y="5047029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2" name="object 92"/>
          <p:cNvSpPr/>
          <p:nvPr/>
        </p:nvSpPr>
        <p:spPr>
          <a:xfrm>
            <a:off x="4548703" y="3175558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3" name="object 93"/>
          <p:cNvSpPr/>
          <p:nvPr/>
        </p:nvSpPr>
        <p:spPr>
          <a:xfrm>
            <a:off x="4548703" y="3625137"/>
            <a:ext cx="861921" cy="394970"/>
          </a:xfrm>
          <a:custGeom>
            <a:avLst/>
            <a:gdLst/>
            <a:ahLst/>
            <a:cxnLst/>
            <a:rect l="l" t="t" r="r" b="b"/>
            <a:pathLst>
              <a:path w="396239" h="394970">
                <a:moveTo>
                  <a:pt x="396239" y="0"/>
                </a:moveTo>
                <a:lnTo>
                  <a:pt x="0" y="0"/>
                </a:lnTo>
                <a:lnTo>
                  <a:pt x="0" y="394715"/>
                </a:lnTo>
                <a:lnTo>
                  <a:pt x="396239" y="394715"/>
                </a:lnTo>
                <a:lnTo>
                  <a:pt x="396239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4" name="object 94"/>
          <p:cNvSpPr/>
          <p:nvPr/>
        </p:nvSpPr>
        <p:spPr>
          <a:xfrm>
            <a:off x="4548703" y="2250490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 anchor="ctr"/>
          <a:lstStyle/>
          <a:p>
            <a:pPr algn="ctr"/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5" name="object 95"/>
          <p:cNvSpPr/>
          <p:nvPr/>
        </p:nvSpPr>
        <p:spPr>
          <a:xfrm>
            <a:off x="4548703" y="2695497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6" name="object 96"/>
          <p:cNvSpPr/>
          <p:nvPr/>
        </p:nvSpPr>
        <p:spPr>
          <a:xfrm>
            <a:off x="4548703" y="5502705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7" name="object 97"/>
          <p:cNvSpPr/>
          <p:nvPr/>
        </p:nvSpPr>
        <p:spPr>
          <a:xfrm>
            <a:off x="4548703" y="5949237"/>
            <a:ext cx="861921" cy="396240"/>
          </a:xfrm>
          <a:custGeom>
            <a:avLst/>
            <a:gdLst/>
            <a:ahLst/>
            <a:cxnLst/>
            <a:rect l="l" t="t" r="r" b="b"/>
            <a:pathLst>
              <a:path w="396239" h="396239">
                <a:moveTo>
                  <a:pt x="396239" y="0"/>
                </a:moveTo>
                <a:lnTo>
                  <a:pt x="0" y="0"/>
                </a:lnTo>
                <a:lnTo>
                  <a:pt x="0" y="396239"/>
                </a:lnTo>
                <a:lnTo>
                  <a:pt x="396239" y="396239"/>
                </a:lnTo>
                <a:lnTo>
                  <a:pt x="396239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8" name="object 98"/>
          <p:cNvSpPr txBox="1"/>
          <p:nvPr/>
        </p:nvSpPr>
        <p:spPr>
          <a:xfrm>
            <a:off x="2632250" y="1561225"/>
            <a:ext cx="3276600" cy="518732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66520" marR="5080" indent="89535" algn="ctr">
              <a:spcBef>
                <a:spcPts val="105"/>
              </a:spcBef>
            </a:pPr>
            <a:r>
              <a:rPr lang="zh-TW" altLang="en-US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數位化完整度</a:t>
            </a:r>
            <a:endParaRPr lang="en-US" altLang="zh-TW" sz="1600" b="1" dirty="0">
              <a:solidFill>
                <a:srgbClr val="FFFFFF"/>
              </a:solidFill>
              <a:latin typeface="微軟正黑體"/>
              <a:ea typeface="微軟正黑體" panose="020B0604030504040204" pitchFamily="34" charset="-120"/>
              <a:cs typeface="微軟正黑體"/>
            </a:endParaRPr>
          </a:p>
          <a:p>
            <a:pPr marL="1366520" marR="5080" indent="89535" algn="ctr">
              <a:spcBef>
                <a:spcPts val="105"/>
              </a:spcBef>
            </a:pPr>
            <a:r>
              <a:rPr lang="en-US" altLang="zh-TW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(</a:t>
            </a:r>
            <a:r>
              <a:rPr lang="zh-TW" altLang="en-US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高</a:t>
            </a:r>
            <a:r>
              <a:rPr lang="en-US" altLang="zh-TW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/</a:t>
            </a:r>
            <a:r>
              <a:rPr lang="zh-TW" altLang="en-US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中</a:t>
            </a:r>
            <a:r>
              <a:rPr lang="en-US" altLang="zh-TW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/</a:t>
            </a:r>
            <a:r>
              <a:rPr lang="zh-TW" altLang="en-US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低</a:t>
            </a:r>
            <a:r>
              <a:rPr lang="en-US" altLang="zh-TW" sz="1600" b="1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)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00" name="object 100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產業數位化需求</a:t>
            </a:r>
          </a:p>
        </p:txBody>
      </p:sp>
      <p:sp>
        <p:nvSpPr>
          <p:cNvPr id="102" name="object 48">
            <a:extLst>
              <a:ext uri="{FF2B5EF4-FFF2-40B4-BE49-F238E27FC236}">
                <a16:creationId xmlns:a16="http://schemas.microsoft.com/office/drawing/2014/main" id="{9937AAFA-4647-4444-BE17-90C762EC6D0E}"/>
              </a:ext>
            </a:extLst>
          </p:cNvPr>
          <p:cNvSpPr/>
          <p:nvPr/>
        </p:nvSpPr>
        <p:spPr>
          <a:xfrm>
            <a:off x="9398902" y="5043529"/>
            <a:ext cx="1835150" cy="396240"/>
          </a:xfrm>
          <a:custGeom>
            <a:avLst/>
            <a:gdLst/>
            <a:ahLst/>
            <a:cxnLst/>
            <a:rect l="l" t="t" r="r" b="b"/>
            <a:pathLst>
              <a:path w="1835150" h="396239">
                <a:moveTo>
                  <a:pt x="1834896" y="0"/>
                </a:moveTo>
                <a:lnTo>
                  <a:pt x="0" y="0"/>
                </a:lnTo>
                <a:lnTo>
                  <a:pt x="0" y="396239"/>
                </a:lnTo>
                <a:lnTo>
                  <a:pt x="1834896" y="396239"/>
                </a:lnTo>
                <a:lnTo>
                  <a:pt x="1834896" y="0"/>
                </a:lnTo>
                <a:close/>
              </a:path>
            </a:pathLst>
          </a:custGeom>
          <a:solidFill>
            <a:srgbClr val="DAF6F3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3" name="object 86">
            <a:extLst>
              <a:ext uri="{FF2B5EF4-FFF2-40B4-BE49-F238E27FC236}">
                <a16:creationId xmlns:a16="http://schemas.microsoft.com/office/drawing/2014/main" id="{B0A3EA94-EBBD-485E-8949-801BF2E58290}"/>
              </a:ext>
            </a:extLst>
          </p:cNvPr>
          <p:cNvSpPr/>
          <p:nvPr/>
        </p:nvSpPr>
        <p:spPr>
          <a:xfrm>
            <a:off x="9372376" y="6420607"/>
            <a:ext cx="1836420" cy="394970"/>
          </a:xfrm>
          <a:custGeom>
            <a:avLst/>
            <a:gdLst/>
            <a:ahLst/>
            <a:cxnLst/>
            <a:rect l="l" t="t" r="r" b="b"/>
            <a:pathLst>
              <a:path w="1836420" h="394970">
                <a:moveTo>
                  <a:pt x="1836420" y="0"/>
                </a:moveTo>
                <a:lnTo>
                  <a:pt x="0" y="0"/>
                </a:lnTo>
                <a:lnTo>
                  <a:pt x="0" y="394716"/>
                </a:lnTo>
                <a:lnTo>
                  <a:pt x="1836420" y="394716"/>
                </a:lnTo>
                <a:lnTo>
                  <a:pt x="1836420" y="0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7" name="文字方塊 66">
            <a:extLst>
              <a:ext uri="{FF2B5EF4-FFF2-40B4-BE49-F238E27FC236}">
                <a16:creationId xmlns:a16="http://schemas.microsoft.com/office/drawing/2014/main" id="{19309EE1-81C4-44C6-8326-ACA2AEAF67F5}"/>
              </a:ext>
            </a:extLst>
          </p:cNvPr>
          <p:cNvSpPr txBox="1"/>
          <p:nvPr/>
        </p:nvSpPr>
        <p:spPr>
          <a:xfrm>
            <a:off x="1310345" y="881187"/>
            <a:ext cx="1082348" cy="5232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F867"/>
                </a:solidFill>
                <a:latin typeface="+mj-ea"/>
                <a:ea typeface="+mj-ea"/>
              </a:rPr>
              <a:t>範例</a:t>
            </a:r>
            <a:endParaRPr lang="en-US" altLang="zh-TW" b="1" dirty="0">
              <a:solidFill>
                <a:srgbClr val="FFF867"/>
              </a:solidFill>
              <a:latin typeface="+mj-ea"/>
              <a:ea typeface="+mj-ea"/>
            </a:endParaRPr>
          </a:p>
          <a:p>
            <a:r>
              <a:rPr lang="zh-TW" altLang="en-US" b="1" dirty="0">
                <a:solidFill>
                  <a:srgbClr val="FFF867"/>
                </a:solidFill>
                <a:latin typeface="+mj-ea"/>
                <a:ea typeface="+mj-ea"/>
              </a:rPr>
              <a:t>可自行調整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 err="1"/>
              <a:t>產業</a:t>
            </a:r>
            <a:r>
              <a:rPr lang="zh-TW" altLang="en-US" sz="3600" dirty="0"/>
              <a:t>數位信任</a:t>
            </a:r>
            <a:r>
              <a:rPr lang="zh-TW" altLang="en-US" sz="3600" dirty="0" err="1"/>
              <a:t>需求及關鍵缺口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endParaRPr lang="zh-TW" altLang="en-US" sz="3600" dirty="0"/>
          </a:p>
        </p:txBody>
      </p:sp>
      <p:sp>
        <p:nvSpPr>
          <p:cNvPr id="7" name="object 7"/>
          <p:cNvSpPr txBox="1"/>
          <p:nvPr/>
        </p:nvSpPr>
        <p:spPr>
          <a:xfrm>
            <a:off x="1435787" y="3121224"/>
            <a:ext cx="9320427" cy="717440"/>
          </a:xfrm>
          <a:prstGeom prst="rect">
            <a:avLst/>
          </a:prstGeom>
        </p:spPr>
        <p:txBody>
          <a:bodyPr vert="horz" wrap="square" lIns="0" tIns="121920" rIns="0" bIns="0" rtlCol="0" anchor="ctr">
            <a:spAutoFit/>
          </a:bodyPr>
          <a:lstStyle/>
          <a:p>
            <a:pPr marL="12700" marR="5080" algn="ctr">
              <a:lnSpc>
                <a:spcPts val="5190"/>
              </a:lnSpc>
              <a:spcBef>
                <a:spcPts val="115"/>
              </a:spcBef>
            </a:pPr>
            <a:r>
              <a:rPr lang="zh-TW" altLang="en-US" sz="3200" b="1" spc="-10" dirty="0">
                <a:latin typeface="微軟正黑體"/>
                <a:ea typeface="微軟正黑體" panose="020B0604030504040204" pitchFamily="34" charset="-120"/>
                <a:cs typeface="微軟正黑體"/>
              </a:rPr>
              <a:t>三、目標產業導入</a:t>
            </a:r>
            <a:r>
              <a:rPr lang="zh-TW" altLang="en-US" sz="3200" b="1" spc="-1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數位信任</a:t>
            </a:r>
            <a:r>
              <a:rPr lang="zh-TW" altLang="en-US" sz="3200" b="1" spc="-15" dirty="0">
                <a:latin typeface="微軟正黑體"/>
                <a:ea typeface="微軟正黑體" panose="020B0604030504040204" pitchFamily="34" charset="-120"/>
                <a:cs typeface="微軟正黑體"/>
              </a:rPr>
              <a:t>之應用及藍圖發展</a:t>
            </a:r>
          </a:p>
        </p:txBody>
      </p:sp>
    </p:spTree>
    <p:extLst>
      <p:ext uri="{BB962C8B-B14F-4D97-AF65-F5344CB8AC3E}">
        <p14:creationId xmlns:p14="http://schemas.microsoft.com/office/powerpoint/2010/main" val="5438487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數位信任推動藍圖 </a:t>
            </a:r>
          </a:p>
        </p:txBody>
      </p:sp>
      <p:sp>
        <p:nvSpPr>
          <p:cNvPr id="9" name="object 9"/>
          <p:cNvSpPr/>
          <p:nvPr/>
        </p:nvSpPr>
        <p:spPr>
          <a:xfrm>
            <a:off x="2900516" y="3580798"/>
            <a:ext cx="8100059" cy="576580"/>
          </a:xfrm>
          <a:custGeom>
            <a:avLst/>
            <a:gdLst/>
            <a:ahLst/>
            <a:cxnLst/>
            <a:rect l="l" t="t" r="r" b="b"/>
            <a:pathLst>
              <a:path w="8100059" h="576580">
                <a:moveTo>
                  <a:pt x="7812024" y="0"/>
                </a:moveTo>
                <a:lnTo>
                  <a:pt x="7812024" y="144018"/>
                </a:lnTo>
                <a:lnTo>
                  <a:pt x="0" y="144018"/>
                </a:lnTo>
                <a:lnTo>
                  <a:pt x="0" y="432054"/>
                </a:lnTo>
                <a:lnTo>
                  <a:pt x="7812024" y="432054"/>
                </a:lnTo>
                <a:lnTo>
                  <a:pt x="7812024" y="576072"/>
                </a:lnTo>
                <a:lnTo>
                  <a:pt x="8100059" y="288036"/>
                </a:lnTo>
                <a:lnTo>
                  <a:pt x="7812024" y="0"/>
                </a:lnTo>
                <a:close/>
              </a:path>
            </a:pathLst>
          </a:custGeom>
          <a:solidFill>
            <a:srgbClr val="DBEDF4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2894076" y="3224783"/>
            <a:ext cx="8100059" cy="576580"/>
          </a:xfrm>
          <a:custGeom>
            <a:avLst/>
            <a:gdLst/>
            <a:ahLst/>
            <a:cxnLst/>
            <a:rect l="l" t="t" r="r" b="b"/>
            <a:pathLst>
              <a:path w="8100059" h="576579">
                <a:moveTo>
                  <a:pt x="7812024" y="0"/>
                </a:moveTo>
                <a:lnTo>
                  <a:pt x="7812024" y="144017"/>
                </a:lnTo>
                <a:lnTo>
                  <a:pt x="0" y="144017"/>
                </a:lnTo>
                <a:lnTo>
                  <a:pt x="0" y="432053"/>
                </a:lnTo>
                <a:lnTo>
                  <a:pt x="7812024" y="432053"/>
                </a:lnTo>
                <a:lnTo>
                  <a:pt x="7812024" y="576071"/>
                </a:lnTo>
                <a:lnTo>
                  <a:pt x="8100059" y="288036"/>
                </a:lnTo>
                <a:lnTo>
                  <a:pt x="7812024" y="0"/>
                </a:lnTo>
                <a:close/>
              </a:path>
            </a:pathLst>
          </a:custGeom>
          <a:solidFill>
            <a:srgbClr val="C5D9F0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2894076" y="3947159"/>
            <a:ext cx="8100059" cy="576580"/>
          </a:xfrm>
          <a:custGeom>
            <a:avLst/>
            <a:gdLst/>
            <a:ahLst/>
            <a:cxnLst/>
            <a:rect l="l" t="t" r="r" b="b"/>
            <a:pathLst>
              <a:path w="8100059" h="576579">
                <a:moveTo>
                  <a:pt x="7812024" y="0"/>
                </a:moveTo>
                <a:lnTo>
                  <a:pt x="7812024" y="144017"/>
                </a:lnTo>
                <a:lnTo>
                  <a:pt x="0" y="144017"/>
                </a:lnTo>
                <a:lnTo>
                  <a:pt x="0" y="432053"/>
                </a:lnTo>
                <a:lnTo>
                  <a:pt x="7812024" y="432053"/>
                </a:lnTo>
                <a:lnTo>
                  <a:pt x="7812024" y="576071"/>
                </a:lnTo>
                <a:lnTo>
                  <a:pt x="8100059" y="288035"/>
                </a:lnTo>
                <a:lnTo>
                  <a:pt x="7812024" y="0"/>
                </a:lnTo>
                <a:close/>
              </a:path>
            </a:pathLst>
          </a:custGeom>
          <a:solidFill>
            <a:srgbClr val="DCE6F1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1463040" y="3459894"/>
            <a:ext cx="654050" cy="988542"/>
          </a:xfrm>
          <a:custGeom>
            <a:avLst/>
            <a:gdLst/>
            <a:ahLst/>
            <a:cxnLst/>
            <a:rect l="l" t="t" r="r" b="b"/>
            <a:pathLst>
              <a:path w="654050" h="2247900">
                <a:moveTo>
                  <a:pt x="544829" y="0"/>
                </a:moveTo>
                <a:lnTo>
                  <a:pt x="108966" y="0"/>
                </a:lnTo>
                <a:lnTo>
                  <a:pt x="66549" y="8560"/>
                </a:lnTo>
                <a:lnTo>
                  <a:pt x="31913" y="31908"/>
                </a:lnTo>
                <a:lnTo>
                  <a:pt x="8562" y="66544"/>
                </a:lnTo>
                <a:lnTo>
                  <a:pt x="0" y="108965"/>
                </a:lnTo>
                <a:lnTo>
                  <a:pt x="0" y="2138934"/>
                </a:lnTo>
                <a:lnTo>
                  <a:pt x="8562" y="2181355"/>
                </a:lnTo>
                <a:lnTo>
                  <a:pt x="31913" y="2215991"/>
                </a:lnTo>
                <a:lnTo>
                  <a:pt x="66549" y="2239339"/>
                </a:lnTo>
                <a:lnTo>
                  <a:pt x="108966" y="2247900"/>
                </a:lnTo>
                <a:lnTo>
                  <a:pt x="544829" y="2247900"/>
                </a:lnTo>
                <a:lnTo>
                  <a:pt x="587246" y="2239339"/>
                </a:lnTo>
                <a:lnTo>
                  <a:pt x="621882" y="2215991"/>
                </a:lnTo>
                <a:lnTo>
                  <a:pt x="645233" y="2181355"/>
                </a:lnTo>
                <a:lnTo>
                  <a:pt x="653796" y="2138934"/>
                </a:lnTo>
                <a:lnTo>
                  <a:pt x="653796" y="108965"/>
                </a:lnTo>
                <a:lnTo>
                  <a:pt x="645233" y="66544"/>
                </a:lnTo>
                <a:lnTo>
                  <a:pt x="621882" y="31908"/>
                </a:lnTo>
                <a:lnTo>
                  <a:pt x="587246" y="8560"/>
                </a:lnTo>
                <a:lnTo>
                  <a:pt x="544829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665922" y="3633888"/>
            <a:ext cx="276369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zh-TW" altLang="en-US" sz="1600" b="1" spc="-50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服務</a:t>
            </a:r>
            <a:endParaRPr lang="zh-TW" altLang="en-US"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479516" y="4644493"/>
            <a:ext cx="654050" cy="1422400"/>
          </a:xfrm>
          <a:custGeom>
            <a:avLst/>
            <a:gdLst/>
            <a:ahLst/>
            <a:cxnLst/>
            <a:rect l="l" t="t" r="r" b="b"/>
            <a:pathLst>
              <a:path w="654050" h="1422400">
                <a:moveTo>
                  <a:pt x="544829" y="0"/>
                </a:moveTo>
                <a:lnTo>
                  <a:pt x="108966" y="0"/>
                </a:lnTo>
                <a:lnTo>
                  <a:pt x="66549" y="8560"/>
                </a:lnTo>
                <a:lnTo>
                  <a:pt x="31913" y="31908"/>
                </a:lnTo>
                <a:lnTo>
                  <a:pt x="8562" y="66544"/>
                </a:lnTo>
                <a:lnTo>
                  <a:pt x="0" y="108965"/>
                </a:lnTo>
                <a:lnTo>
                  <a:pt x="0" y="1312925"/>
                </a:lnTo>
                <a:lnTo>
                  <a:pt x="8562" y="1355342"/>
                </a:lnTo>
                <a:lnTo>
                  <a:pt x="31913" y="1389978"/>
                </a:lnTo>
                <a:lnTo>
                  <a:pt x="66549" y="1413329"/>
                </a:lnTo>
                <a:lnTo>
                  <a:pt x="108966" y="1421891"/>
                </a:lnTo>
                <a:lnTo>
                  <a:pt x="544829" y="1421891"/>
                </a:lnTo>
                <a:lnTo>
                  <a:pt x="587246" y="1413329"/>
                </a:lnTo>
                <a:lnTo>
                  <a:pt x="621882" y="1389978"/>
                </a:lnTo>
                <a:lnTo>
                  <a:pt x="645233" y="1355342"/>
                </a:lnTo>
                <a:lnTo>
                  <a:pt x="653796" y="1312925"/>
                </a:lnTo>
                <a:lnTo>
                  <a:pt x="653796" y="108965"/>
                </a:lnTo>
                <a:lnTo>
                  <a:pt x="645233" y="66544"/>
                </a:lnTo>
                <a:lnTo>
                  <a:pt x="621882" y="31908"/>
                </a:lnTo>
                <a:lnTo>
                  <a:pt x="587246" y="8560"/>
                </a:lnTo>
                <a:lnTo>
                  <a:pt x="544829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1585520" y="4810897"/>
            <a:ext cx="491458" cy="99706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/>
            <a:r>
              <a:rPr lang="zh-TW" altLang="en-US" sz="1600" b="1" spc="-40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數位信任</a:t>
            </a:r>
            <a:r>
              <a:rPr sz="1600" b="1" spc="-40" dirty="0" err="1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技術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  <a:p>
            <a:pPr marL="12700"/>
            <a:r>
              <a:rPr sz="1600" b="1" spc="-40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應用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1463040" y="6170676"/>
            <a:ext cx="654050" cy="638810"/>
          </a:xfrm>
          <a:custGeom>
            <a:avLst/>
            <a:gdLst/>
            <a:ahLst/>
            <a:cxnLst/>
            <a:rect l="l" t="t" r="r" b="b"/>
            <a:pathLst>
              <a:path w="654050" h="638809">
                <a:moveTo>
                  <a:pt x="547369" y="0"/>
                </a:moveTo>
                <a:lnTo>
                  <a:pt x="106425" y="0"/>
                </a:lnTo>
                <a:lnTo>
                  <a:pt x="65000" y="8363"/>
                </a:lnTo>
                <a:lnTo>
                  <a:pt x="31172" y="31172"/>
                </a:lnTo>
                <a:lnTo>
                  <a:pt x="8363" y="65000"/>
                </a:lnTo>
                <a:lnTo>
                  <a:pt x="0" y="106426"/>
                </a:lnTo>
                <a:lnTo>
                  <a:pt x="0" y="532130"/>
                </a:lnTo>
                <a:lnTo>
                  <a:pt x="8363" y="573555"/>
                </a:lnTo>
                <a:lnTo>
                  <a:pt x="31172" y="607384"/>
                </a:lnTo>
                <a:lnTo>
                  <a:pt x="65000" y="630192"/>
                </a:lnTo>
                <a:lnTo>
                  <a:pt x="106425" y="638556"/>
                </a:lnTo>
                <a:lnTo>
                  <a:pt x="547369" y="638556"/>
                </a:lnTo>
                <a:lnTo>
                  <a:pt x="588795" y="630192"/>
                </a:lnTo>
                <a:lnTo>
                  <a:pt x="622623" y="607384"/>
                </a:lnTo>
                <a:lnTo>
                  <a:pt x="645432" y="573555"/>
                </a:lnTo>
                <a:lnTo>
                  <a:pt x="653796" y="532130"/>
                </a:lnTo>
                <a:lnTo>
                  <a:pt x="653796" y="106426"/>
                </a:lnTo>
                <a:lnTo>
                  <a:pt x="645432" y="65000"/>
                </a:lnTo>
                <a:lnTo>
                  <a:pt x="622623" y="31172"/>
                </a:lnTo>
                <a:lnTo>
                  <a:pt x="588795" y="8363"/>
                </a:lnTo>
                <a:lnTo>
                  <a:pt x="547369" y="0"/>
                </a:lnTo>
                <a:close/>
              </a:path>
            </a:pathLst>
          </a:custGeom>
          <a:solidFill>
            <a:srgbClr val="7030A0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5" name="object 45"/>
          <p:cNvSpPr txBox="1"/>
          <p:nvPr/>
        </p:nvSpPr>
        <p:spPr>
          <a:xfrm>
            <a:off x="1572870" y="6274714"/>
            <a:ext cx="431165" cy="5046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40" dirty="0" err="1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先導</a:t>
            </a:r>
            <a:r>
              <a:rPr lang="zh-TW" altLang="en-US" sz="1600" b="1" spc="-40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基礎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pic>
        <p:nvPicPr>
          <p:cNvPr id="253" name="object 25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40180" y="1544651"/>
            <a:ext cx="734580" cy="1030211"/>
          </a:xfrm>
          <a:prstGeom prst="rect">
            <a:avLst/>
          </a:prstGeom>
        </p:spPr>
      </p:pic>
      <p:pic>
        <p:nvPicPr>
          <p:cNvPr id="254" name="object 25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481328" y="1751877"/>
            <a:ext cx="650773" cy="667537"/>
          </a:xfrm>
          <a:prstGeom prst="rect">
            <a:avLst/>
          </a:prstGeom>
        </p:spPr>
      </p:pic>
      <p:sp>
        <p:nvSpPr>
          <p:cNvPr id="255" name="object 255"/>
          <p:cNvSpPr/>
          <p:nvPr/>
        </p:nvSpPr>
        <p:spPr>
          <a:xfrm>
            <a:off x="1482852" y="1564451"/>
            <a:ext cx="654050" cy="949960"/>
          </a:xfrm>
          <a:custGeom>
            <a:avLst/>
            <a:gdLst/>
            <a:ahLst/>
            <a:cxnLst/>
            <a:rect l="l" t="t" r="r" b="b"/>
            <a:pathLst>
              <a:path w="654050" h="949960">
                <a:moveTo>
                  <a:pt x="544829" y="0"/>
                </a:moveTo>
                <a:lnTo>
                  <a:pt x="108966" y="0"/>
                </a:lnTo>
                <a:lnTo>
                  <a:pt x="66549" y="8560"/>
                </a:lnTo>
                <a:lnTo>
                  <a:pt x="31913" y="31908"/>
                </a:lnTo>
                <a:lnTo>
                  <a:pt x="8562" y="66544"/>
                </a:lnTo>
                <a:lnTo>
                  <a:pt x="0" y="108965"/>
                </a:lnTo>
                <a:lnTo>
                  <a:pt x="0" y="840486"/>
                </a:lnTo>
                <a:lnTo>
                  <a:pt x="8562" y="882907"/>
                </a:lnTo>
                <a:lnTo>
                  <a:pt x="31913" y="917543"/>
                </a:lnTo>
                <a:lnTo>
                  <a:pt x="66549" y="940891"/>
                </a:lnTo>
                <a:lnTo>
                  <a:pt x="108966" y="949451"/>
                </a:lnTo>
                <a:lnTo>
                  <a:pt x="544829" y="949451"/>
                </a:lnTo>
                <a:lnTo>
                  <a:pt x="587246" y="940891"/>
                </a:lnTo>
                <a:lnTo>
                  <a:pt x="621882" y="917543"/>
                </a:lnTo>
                <a:lnTo>
                  <a:pt x="645233" y="882907"/>
                </a:lnTo>
                <a:lnTo>
                  <a:pt x="653795" y="840486"/>
                </a:lnTo>
                <a:lnTo>
                  <a:pt x="653795" y="108965"/>
                </a:lnTo>
                <a:lnTo>
                  <a:pt x="645233" y="66544"/>
                </a:lnTo>
                <a:lnTo>
                  <a:pt x="621882" y="31908"/>
                </a:lnTo>
                <a:lnTo>
                  <a:pt x="587246" y="8560"/>
                </a:lnTo>
                <a:lnTo>
                  <a:pt x="544829" y="0"/>
                </a:lnTo>
                <a:close/>
              </a:path>
            </a:pathLst>
          </a:custGeom>
          <a:solidFill>
            <a:srgbClr val="943735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56" name="object 256"/>
          <p:cNvSpPr txBox="1"/>
          <p:nvPr/>
        </p:nvSpPr>
        <p:spPr>
          <a:xfrm>
            <a:off x="1618589" y="1807148"/>
            <a:ext cx="38227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b="1" spc="-2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產業趨勢</a:t>
            </a:r>
            <a:endParaRPr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grpSp>
        <p:nvGrpSpPr>
          <p:cNvPr id="257" name="object 257"/>
          <p:cNvGrpSpPr/>
          <p:nvPr/>
        </p:nvGrpSpPr>
        <p:grpSpPr>
          <a:xfrm>
            <a:off x="1463589" y="2581754"/>
            <a:ext cx="734580" cy="756851"/>
            <a:chOff x="300227" y="1666308"/>
            <a:chExt cx="734580" cy="756851"/>
          </a:xfrm>
          <a:solidFill>
            <a:srgbClr val="ADBC43"/>
          </a:solidFill>
        </p:grpSpPr>
        <p:pic>
          <p:nvPicPr>
            <p:cNvPr id="258" name="object 25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00227" y="1679435"/>
              <a:ext cx="734580" cy="743724"/>
            </a:xfrm>
            <a:prstGeom prst="roundRect">
              <a:avLst/>
            </a:prstGeom>
            <a:grpFill/>
          </p:spPr>
        </p:pic>
        <p:pic>
          <p:nvPicPr>
            <p:cNvPr id="259" name="object 25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41375" y="1743430"/>
              <a:ext cx="650773" cy="667537"/>
            </a:xfrm>
            <a:prstGeom prst="roundRect">
              <a:avLst/>
            </a:prstGeom>
            <a:grpFill/>
          </p:spPr>
        </p:pic>
        <p:sp>
          <p:nvSpPr>
            <p:cNvPr id="260" name="object 260"/>
            <p:cNvSpPr/>
            <p:nvPr/>
          </p:nvSpPr>
          <p:spPr>
            <a:xfrm>
              <a:off x="351137" y="1666308"/>
              <a:ext cx="654050" cy="662940"/>
            </a:xfrm>
            <a:prstGeom prst="roundRect">
              <a:avLst/>
            </a:prstGeom>
            <a:grpFill/>
          </p:spPr>
          <p:txBody>
            <a:bodyPr wrap="square" lIns="0" tIns="0" rIns="0" bIns="0" rtlCol="0"/>
            <a:lstStyle/>
            <a:p>
              <a:endParaRPr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  <p:sp>
        <p:nvSpPr>
          <p:cNvPr id="261" name="object 261"/>
          <p:cNvSpPr txBox="1"/>
          <p:nvPr/>
        </p:nvSpPr>
        <p:spPr>
          <a:xfrm>
            <a:off x="1620723" y="2744584"/>
            <a:ext cx="382270" cy="45275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spcBef>
                <a:spcPts val="105"/>
              </a:spcBef>
            </a:pPr>
            <a:r>
              <a:rPr b="1" spc="-2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重要技術</a:t>
            </a:r>
            <a:endParaRPr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2895FA1C-0FB5-4212-A6DE-0A608AAA52A9}"/>
              </a:ext>
            </a:extLst>
          </p:cNvPr>
          <p:cNvSpPr txBox="1"/>
          <p:nvPr/>
        </p:nvSpPr>
        <p:spPr>
          <a:xfrm>
            <a:off x="1310345" y="881187"/>
            <a:ext cx="1082348" cy="523220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none" rtlCol="0">
            <a:spAutoFit/>
          </a:bodyPr>
          <a:lstStyle/>
          <a:p>
            <a:r>
              <a:rPr lang="zh-TW" altLang="en-US" b="1" dirty="0">
                <a:solidFill>
                  <a:srgbClr val="FFF867"/>
                </a:solidFill>
                <a:latin typeface="+mj-ea"/>
                <a:ea typeface="+mj-ea"/>
              </a:rPr>
              <a:t>範例</a:t>
            </a:r>
            <a:endParaRPr lang="en-US" altLang="zh-TW" b="1" dirty="0">
              <a:solidFill>
                <a:srgbClr val="FFF867"/>
              </a:solidFill>
              <a:latin typeface="+mj-ea"/>
              <a:ea typeface="+mj-ea"/>
            </a:endParaRPr>
          </a:p>
          <a:p>
            <a:r>
              <a:rPr lang="zh-TW" altLang="en-US" b="1" dirty="0">
                <a:solidFill>
                  <a:srgbClr val="FFF867"/>
                </a:solidFill>
                <a:latin typeface="+mj-ea"/>
                <a:ea typeface="+mj-ea"/>
              </a:rPr>
              <a:t>可自行調整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9448A039-0852-42CF-82A5-D4C98014A9D8}"/>
              </a:ext>
            </a:extLst>
          </p:cNvPr>
          <p:cNvSpPr txBox="1"/>
          <p:nvPr/>
        </p:nvSpPr>
        <p:spPr>
          <a:xfrm flipH="1">
            <a:off x="2418501" y="1324679"/>
            <a:ext cx="73549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+mn-ea"/>
                <a:ea typeface="+mn-ea"/>
              </a:rPr>
              <a:t>要能說明：產業數位信任導入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  <a:ea typeface="+mn-ea"/>
              </a:rPr>
              <a:t>重點</a:t>
            </a:r>
            <a:r>
              <a:rPr lang="zh-TW" altLang="en-US" sz="2400" b="1" dirty="0">
                <a:latin typeface="+mn-ea"/>
                <a:ea typeface="+mn-ea"/>
              </a:rPr>
              <a:t>及</a:t>
            </a:r>
            <a:r>
              <a:rPr lang="zh-TW" altLang="en-US" sz="2400" b="1" dirty="0">
                <a:solidFill>
                  <a:srgbClr val="FF0000"/>
                </a:solidFill>
                <a:latin typeface="+mn-ea"/>
                <a:ea typeface="+mn-ea"/>
              </a:rPr>
              <a:t>急迫性</a:t>
            </a:r>
            <a:r>
              <a:rPr lang="zh-TW" altLang="en-US" sz="2400" b="1" dirty="0">
                <a:latin typeface="+mn-ea"/>
                <a:ea typeface="+mn-ea"/>
              </a:rPr>
              <a:t>的高中低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產業數位信任</a:t>
            </a:r>
            <a:r>
              <a:rPr lang="zh-TW" altLang="en-US" sz="3600" dirty="0" err="1"/>
              <a:t>構想或應用情境</a:t>
            </a:r>
            <a:endParaRPr lang="zh-TW" altLang="en-US" sz="3600" dirty="0"/>
          </a:p>
        </p:txBody>
      </p:sp>
      <p:sp>
        <p:nvSpPr>
          <p:cNvPr id="17" name="object 17"/>
          <p:cNvSpPr txBox="1"/>
          <p:nvPr/>
        </p:nvSpPr>
        <p:spPr>
          <a:xfrm>
            <a:off x="4029365" y="1283919"/>
            <a:ext cx="4198620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0675">
              <a:spcBef>
                <a:spcPts val="95"/>
              </a:spcBef>
            </a:pPr>
            <a:r>
              <a:rPr sz="2800" spc="-40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典範轉移下的企業轉型</a:t>
            </a:r>
            <a:endParaRPr sz="28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推薦數位信任場域驗證導入企業 </a:t>
            </a:r>
            <a:r>
              <a:rPr lang="en-US" altLang="zh-TW" sz="3600" dirty="0"/>
              <a:t>(</a:t>
            </a:r>
            <a:r>
              <a:rPr lang="zh-TW" altLang="en-US" sz="3600" dirty="0"/>
              <a:t>各一頁</a:t>
            </a:r>
            <a:r>
              <a:rPr lang="en-US" altLang="zh-TW" sz="3600" dirty="0"/>
              <a:t>)</a:t>
            </a:r>
          </a:p>
        </p:txBody>
      </p:sp>
      <p:sp>
        <p:nvSpPr>
          <p:cNvPr id="11" name="object 11"/>
          <p:cNvSpPr txBox="1"/>
          <p:nvPr/>
        </p:nvSpPr>
        <p:spPr>
          <a:xfrm>
            <a:off x="1751715" y="1480962"/>
            <a:ext cx="8413750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  <a:tabLst>
                <a:tab pos="4585335" algn="l"/>
              </a:tabLst>
            </a:pPr>
            <a:r>
              <a:rPr sz="2000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計畫廠商</a:t>
            </a:r>
            <a:r>
              <a:rPr sz="2000" spc="-10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｜</a:t>
            </a:r>
            <a:r>
              <a:rPr lang="en-US" altLang="zh-TW" sz="2000" b="1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OOO</a:t>
            </a:r>
            <a:r>
              <a:rPr sz="2000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股</a:t>
            </a:r>
            <a:r>
              <a:rPr sz="2000" spc="-15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份</a:t>
            </a:r>
            <a:r>
              <a:rPr sz="2000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有限</a:t>
            </a:r>
            <a:r>
              <a:rPr sz="2000" spc="-15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公</a:t>
            </a:r>
            <a:r>
              <a:rPr sz="2000" spc="-50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司</a:t>
            </a:r>
            <a:r>
              <a:rPr sz="2000" dirty="0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	</a:t>
            </a:r>
            <a:r>
              <a:rPr sz="2000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技術夥伴｜</a:t>
            </a:r>
            <a:r>
              <a:rPr lang="en-US" altLang="zh-TW" sz="2000" b="1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OOO</a:t>
            </a:r>
            <a:r>
              <a:rPr sz="2000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股</a:t>
            </a:r>
            <a:r>
              <a:rPr sz="2000" spc="-15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份</a:t>
            </a:r>
            <a:r>
              <a:rPr sz="2000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有限</a:t>
            </a:r>
            <a:r>
              <a:rPr sz="2000" spc="-15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公</a:t>
            </a:r>
            <a:r>
              <a:rPr sz="2000" spc="-50" dirty="0" err="1">
                <a:solidFill>
                  <a:srgbClr val="928852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司</a:t>
            </a:r>
            <a:endParaRPr sz="20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1291107" y="4545584"/>
            <a:ext cx="9542871" cy="2030095"/>
          </a:xfrm>
          <a:custGeom>
            <a:avLst/>
            <a:gdLst/>
            <a:ahLst/>
            <a:cxnLst/>
            <a:rect l="l" t="t" r="r" b="b"/>
            <a:pathLst>
              <a:path w="3679190" h="2030095">
                <a:moveTo>
                  <a:pt x="3520948" y="0"/>
                </a:moveTo>
                <a:lnTo>
                  <a:pt x="157987" y="0"/>
                </a:lnTo>
                <a:lnTo>
                  <a:pt x="108053" y="8054"/>
                </a:lnTo>
                <a:lnTo>
                  <a:pt x="64684" y="30484"/>
                </a:lnTo>
                <a:lnTo>
                  <a:pt x="30484" y="64684"/>
                </a:lnTo>
                <a:lnTo>
                  <a:pt x="8054" y="108053"/>
                </a:lnTo>
                <a:lnTo>
                  <a:pt x="0" y="157987"/>
                </a:lnTo>
                <a:lnTo>
                  <a:pt x="0" y="1872018"/>
                </a:lnTo>
                <a:lnTo>
                  <a:pt x="8054" y="1921943"/>
                </a:lnTo>
                <a:lnTo>
                  <a:pt x="30484" y="1965302"/>
                </a:lnTo>
                <a:lnTo>
                  <a:pt x="64684" y="1999493"/>
                </a:lnTo>
                <a:lnTo>
                  <a:pt x="108053" y="2021915"/>
                </a:lnTo>
                <a:lnTo>
                  <a:pt x="157987" y="2029967"/>
                </a:lnTo>
                <a:lnTo>
                  <a:pt x="3520948" y="2029967"/>
                </a:lnTo>
                <a:lnTo>
                  <a:pt x="3570882" y="2021915"/>
                </a:lnTo>
                <a:lnTo>
                  <a:pt x="3614251" y="1999493"/>
                </a:lnTo>
                <a:lnTo>
                  <a:pt x="3648451" y="1965302"/>
                </a:lnTo>
                <a:lnTo>
                  <a:pt x="3670881" y="1921943"/>
                </a:lnTo>
                <a:lnTo>
                  <a:pt x="3678936" y="1872018"/>
                </a:lnTo>
                <a:lnTo>
                  <a:pt x="3678936" y="157987"/>
                </a:lnTo>
                <a:lnTo>
                  <a:pt x="3670881" y="108053"/>
                </a:lnTo>
                <a:lnTo>
                  <a:pt x="3648451" y="64684"/>
                </a:lnTo>
                <a:lnTo>
                  <a:pt x="3614251" y="30484"/>
                </a:lnTo>
                <a:lnTo>
                  <a:pt x="3570882" y="8054"/>
                </a:lnTo>
                <a:lnTo>
                  <a:pt x="3520948" y="0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 anchor="ctr"/>
          <a:lstStyle/>
          <a:p>
            <a:pPr algn="ctr"/>
            <a:r>
              <a:rPr lang="zh-TW" altLang="en-US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情境和導入方案示意圖</a:t>
            </a:r>
            <a:endParaRPr sz="28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1548070" y="2804790"/>
            <a:ext cx="1195070" cy="475615"/>
          </a:xfrm>
          <a:custGeom>
            <a:avLst/>
            <a:gdLst/>
            <a:ahLst/>
            <a:cxnLst/>
            <a:rect l="l" t="t" r="r" b="b"/>
            <a:pathLst>
              <a:path w="1195070" h="475614">
                <a:moveTo>
                  <a:pt x="1002538" y="0"/>
                </a:moveTo>
                <a:lnTo>
                  <a:pt x="192227" y="0"/>
                </a:lnTo>
                <a:lnTo>
                  <a:pt x="148148" y="6278"/>
                </a:lnTo>
                <a:lnTo>
                  <a:pt x="107687" y="24161"/>
                </a:lnTo>
                <a:lnTo>
                  <a:pt x="71995" y="52224"/>
                </a:lnTo>
                <a:lnTo>
                  <a:pt x="42227" y="89040"/>
                </a:lnTo>
                <a:lnTo>
                  <a:pt x="19536" y="133183"/>
                </a:lnTo>
                <a:lnTo>
                  <a:pt x="5076" y="183226"/>
                </a:lnTo>
                <a:lnTo>
                  <a:pt x="0" y="237744"/>
                </a:lnTo>
                <a:lnTo>
                  <a:pt x="5076" y="292261"/>
                </a:lnTo>
                <a:lnTo>
                  <a:pt x="19536" y="342304"/>
                </a:lnTo>
                <a:lnTo>
                  <a:pt x="42227" y="386447"/>
                </a:lnTo>
                <a:lnTo>
                  <a:pt x="71995" y="423263"/>
                </a:lnTo>
                <a:lnTo>
                  <a:pt x="107687" y="451326"/>
                </a:lnTo>
                <a:lnTo>
                  <a:pt x="148148" y="469209"/>
                </a:lnTo>
                <a:lnTo>
                  <a:pt x="192227" y="475488"/>
                </a:lnTo>
                <a:lnTo>
                  <a:pt x="1002538" y="475488"/>
                </a:lnTo>
                <a:lnTo>
                  <a:pt x="1046619" y="469209"/>
                </a:lnTo>
                <a:lnTo>
                  <a:pt x="1087088" y="451326"/>
                </a:lnTo>
                <a:lnTo>
                  <a:pt x="1122789" y="423263"/>
                </a:lnTo>
                <a:lnTo>
                  <a:pt x="1152568" y="386447"/>
                </a:lnTo>
                <a:lnTo>
                  <a:pt x="1175269" y="342304"/>
                </a:lnTo>
                <a:lnTo>
                  <a:pt x="1189736" y="292261"/>
                </a:lnTo>
                <a:lnTo>
                  <a:pt x="1194815" y="237744"/>
                </a:lnTo>
                <a:lnTo>
                  <a:pt x="1189736" y="183226"/>
                </a:lnTo>
                <a:lnTo>
                  <a:pt x="1175269" y="133183"/>
                </a:lnTo>
                <a:lnTo>
                  <a:pt x="1152568" y="89040"/>
                </a:lnTo>
                <a:lnTo>
                  <a:pt x="1122789" y="52224"/>
                </a:lnTo>
                <a:lnTo>
                  <a:pt x="1087088" y="24161"/>
                </a:lnTo>
                <a:lnTo>
                  <a:pt x="1046619" y="6278"/>
                </a:lnTo>
                <a:lnTo>
                  <a:pt x="100253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728004" y="2902070"/>
            <a:ext cx="8375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zh-TW" altLang="en-US" sz="1600" b="1" dirty="0">
                <a:solidFill>
                  <a:schemeClr val="bg1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導入技術</a:t>
            </a:r>
            <a:endParaRPr sz="1600" b="1" dirty="0">
              <a:solidFill>
                <a:schemeClr val="bg1"/>
              </a:solidFill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548070" y="2076317"/>
            <a:ext cx="1195070" cy="477520"/>
          </a:xfrm>
          <a:custGeom>
            <a:avLst/>
            <a:gdLst/>
            <a:ahLst/>
            <a:cxnLst/>
            <a:rect l="l" t="t" r="r" b="b"/>
            <a:pathLst>
              <a:path w="1195070" h="477519">
                <a:moveTo>
                  <a:pt x="1002538" y="0"/>
                </a:moveTo>
                <a:lnTo>
                  <a:pt x="192227" y="0"/>
                </a:lnTo>
                <a:lnTo>
                  <a:pt x="148148" y="6300"/>
                </a:lnTo>
                <a:lnTo>
                  <a:pt x="107687" y="24246"/>
                </a:lnTo>
                <a:lnTo>
                  <a:pt x="71995" y="52404"/>
                </a:lnTo>
                <a:lnTo>
                  <a:pt x="42227" y="89342"/>
                </a:lnTo>
                <a:lnTo>
                  <a:pt x="19536" y="133627"/>
                </a:lnTo>
                <a:lnTo>
                  <a:pt x="5076" y="183826"/>
                </a:lnTo>
                <a:lnTo>
                  <a:pt x="0" y="238505"/>
                </a:lnTo>
                <a:lnTo>
                  <a:pt x="5076" y="293185"/>
                </a:lnTo>
                <a:lnTo>
                  <a:pt x="19536" y="343384"/>
                </a:lnTo>
                <a:lnTo>
                  <a:pt x="42227" y="387669"/>
                </a:lnTo>
                <a:lnTo>
                  <a:pt x="71995" y="424607"/>
                </a:lnTo>
                <a:lnTo>
                  <a:pt x="107687" y="452765"/>
                </a:lnTo>
                <a:lnTo>
                  <a:pt x="148148" y="470711"/>
                </a:lnTo>
                <a:lnTo>
                  <a:pt x="192227" y="477012"/>
                </a:lnTo>
                <a:lnTo>
                  <a:pt x="1002538" y="477012"/>
                </a:lnTo>
                <a:lnTo>
                  <a:pt x="1046619" y="470711"/>
                </a:lnTo>
                <a:lnTo>
                  <a:pt x="1087088" y="452765"/>
                </a:lnTo>
                <a:lnTo>
                  <a:pt x="1122789" y="424607"/>
                </a:lnTo>
                <a:lnTo>
                  <a:pt x="1152568" y="387669"/>
                </a:lnTo>
                <a:lnTo>
                  <a:pt x="1175269" y="343384"/>
                </a:lnTo>
                <a:lnTo>
                  <a:pt x="1189736" y="293185"/>
                </a:lnTo>
                <a:lnTo>
                  <a:pt x="1194815" y="238505"/>
                </a:lnTo>
                <a:lnTo>
                  <a:pt x="1189736" y="183826"/>
                </a:lnTo>
                <a:lnTo>
                  <a:pt x="1175269" y="133627"/>
                </a:lnTo>
                <a:lnTo>
                  <a:pt x="1152568" y="89342"/>
                </a:lnTo>
                <a:lnTo>
                  <a:pt x="1122789" y="52404"/>
                </a:lnTo>
                <a:lnTo>
                  <a:pt x="1087088" y="24246"/>
                </a:lnTo>
                <a:lnTo>
                  <a:pt x="1046619" y="6300"/>
                </a:lnTo>
                <a:lnTo>
                  <a:pt x="100253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728004" y="2174233"/>
            <a:ext cx="8375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zh-TW" altLang="en-US" sz="1600" b="1" spc="-3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痛點</a:t>
            </a:r>
            <a:r>
              <a:rPr sz="1600" b="1" spc="-35" dirty="0" err="1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問題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1548070" y="3557644"/>
            <a:ext cx="1195070" cy="477520"/>
          </a:xfrm>
          <a:custGeom>
            <a:avLst/>
            <a:gdLst/>
            <a:ahLst/>
            <a:cxnLst/>
            <a:rect l="l" t="t" r="r" b="b"/>
            <a:pathLst>
              <a:path w="1195070" h="477520">
                <a:moveTo>
                  <a:pt x="1002538" y="0"/>
                </a:moveTo>
                <a:lnTo>
                  <a:pt x="192227" y="0"/>
                </a:lnTo>
                <a:lnTo>
                  <a:pt x="148148" y="6300"/>
                </a:lnTo>
                <a:lnTo>
                  <a:pt x="107687" y="24246"/>
                </a:lnTo>
                <a:lnTo>
                  <a:pt x="71995" y="52404"/>
                </a:lnTo>
                <a:lnTo>
                  <a:pt x="42227" y="89342"/>
                </a:lnTo>
                <a:lnTo>
                  <a:pt x="19536" y="133627"/>
                </a:lnTo>
                <a:lnTo>
                  <a:pt x="5076" y="183826"/>
                </a:lnTo>
                <a:lnTo>
                  <a:pt x="0" y="238505"/>
                </a:lnTo>
                <a:lnTo>
                  <a:pt x="5076" y="293185"/>
                </a:lnTo>
                <a:lnTo>
                  <a:pt x="19536" y="343384"/>
                </a:lnTo>
                <a:lnTo>
                  <a:pt x="42227" y="387669"/>
                </a:lnTo>
                <a:lnTo>
                  <a:pt x="71995" y="424607"/>
                </a:lnTo>
                <a:lnTo>
                  <a:pt x="107687" y="452765"/>
                </a:lnTo>
                <a:lnTo>
                  <a:pt x="148148" y="470711"/>
                </a:lnTo>
                <a:lnTo>
                  <a:pt x="192227" y="477012"/>
                </a:lnTo>
                <a:lnTo>
                  <a:pt x="1002538" y="477012"/>
                </a:lnTo>
                <a:lnTo>
                  <a:pt x="1046619" y="470711"/>
                </a:lnTo>
                <a:lnTo>
                  <a:pt x="1087088" y="452765"/>
                </a:lnTo>
                <a:lnTo>
                  <a:pt x="1122789" y="424607"/>
                </a:lnTo>
                <a:lnTo>
                  <a:pt x="1152568" y="387669"/>
                </a:lnTo>
                <a:lnTo>
                  <a:pt x="1175269" y="343384"/>
                </a:lnTo>
                <a:lnTo>
                  <a:pt x="1189736" y="293185"/>
                </a:lnTo>
                <a:lnTo>
                  <a:pt x="1194815" y="238505"/>
                </a:lnTo>
                <a:lnTo>
                  <a:pt x="1189736" y="183826"/>
                </a:lnTo>
                <a:lnTo>
                  <a:pt x="1175269" y="133627"/>
                </a:lnTo>
                <a:lnTo>
                  <a:pt x="1152568" y="89342"/>
                </a:lnTo>
                <a:lnTo>
                  <a:pt x="1122789" y="52404"/>
                </a:lnTo>
                <a:lnTo>
                  <a:pt x="1087088" y="24246"/>
                </a:lnTo>
                <a:lnTo>
                  <a:pt x="1046619" y="6300"/>
                </a:lnTo>
                <a:lnTo>
                  <a:pt x="1002538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728004" y="3655562"/>
            <a:ext cx="837565" cy="258404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sz="1600" b="1" spc="-35" dirty="0">
                <a:solidFill>
                  <a:srgbClr val="FFFFFF"/>
                </a:solidFill>
                <a:latin typeface="微軟正黑體"/>
                <a:ea typeface="微軟正黑體" panose="020B0604030504040204" pitchFamily="34" charset="-120"/>
                <a:cs typeface="微軟正黑體"/>
              </a:rPr>
              <a:t>預期成果</a:t>
            </a:r>
            <a:endParaRPr sz="16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5187441" y="4643065"/>
            <a:ext cx="1379220" cy="311624"/>
          </a:xfrm>
          <a:prstGeom prst="rect">
            <a:avLst/>
          </a:prstGeom>
          <a:solidFill>
            <a:srgbClr val="47ADAC"/>
          </a:solidFill>
        </p:spPr>
        <p:txBody>
          <a:bodyPr vert="horz" wrap="square" lIns="0" tIns="34290" rIns="0" bIns="0" rtlCol="0">
            <a:spAutoFit/>
          </a:bodyPr>
          <a:lstStyle/>
          <a:p>
            <a:pPr marL="255270" algn="ctr">
              <a:spcBef>
                <a:spcPts val="270"/>
              </a:spcBef>
            </a:pPr>
            <a:endParaRPr sz="1800" b="1" dirty="0">
              <a:solidFill>
                <a:schemeClr val="bg1"/>
              </a:solidFill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27873D95-EF8D-45B0-8AC4-977AB19FAE13}"/>
              </a:ext>
            </a:extLst>
          </p:cNvPr>
          <p:cNvSpPr txBox="1"/>
          <p:nvPr/>
        </p:nvSpPr>
        <p:spPr>
          <a:xfrm>
            <a:off x="430924" y="258879"/>
            <a:ext cx="1217099" cy="746074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</p:spPr>
        <p:txBody>
          <a:bodyPr wrap="square" tIns="108000" bIns="108000">
            <a:spAutoFit/>
          </a:bodyPr>
          <a:lstStyle/>
          <a:p>
            <a:pPr marL="3175" algn="ctr">
              <a:lnSpc>
                <a:spcPts val="1400"/>
              </a:lnSpc>
              <a:spcBef>
                <a:spcPts val="1275"/>
              </a:spcBef>
            </a:pPr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微軟正黑體"/>
              </a:rPr>
              <a:t>□ 聯合提案</a:t>
            </a:r>
          </a:p>
          <a:p>
            <a:pPr marL="3175" algn="ctr">
              <a:lnSpc>
                <a:spcPts val="1400"/>
              </a:lnSpc>
              <a:spcBef>
                <a:spcPts val="1275"/>
              </a:spcBef>
            </a:pPr>
            <a:r>
              <a:rPr lang="zh-TW" altLang="en-US" sz="1600" b="1" i="0" u="none" strike="noStrike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微軟正黑體"/>
                <a:sym typeface="Arial"/>
              </a:rPr>
              <a:t>□ </a:t>
            </a:r>
            <a:r>
              <a:rPr lang="zh-TW" altLang="en-US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微軟正黑體"/>
              </a:rPr>
              <a:t>單一企業</a:t>
            </a:r>
          </a:p>
        </p:txBody>
      </p:sp>
      <p:sp>
        <p:nvSpPr>
          <p:cNvPr id="18" name="文字方塊 17">
            <a:extLst>
              <a:ext uri="{FF2B5EF4-FFF2-40B4-BE49-F238E27FC236}">
                <a16:creationId xmlns:a16="http://schemas.microsoft.com/office/drawing/2014/main" id="{5BE7A545-03B1-426A-8F03-873E72836ECD}"/>
              </a:ext>
            </a:extLst>
          </p:cNvPr>
          <p:cNvSpPr txBox="1"/>
          <p:nvPr/>
        </p:nvSpPr>
        <p:spPr>
          <a:xfrm>
            <a:off x="5322880" y="4612399"/>
            <a:ext cx="112723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zh-TW" altLang="en-US" sz="1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</a:rPr>
              <a:t>應用情境</a:t>
            </a: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EF22B9E7-D5D7-4D40-8141-274690ED572F}"/>
              </a:ext>
            </a:extLst>
          </p:cNvPr>
          <p:cNvSpPr txBox="1"/>
          <p:nvPr/>
        </p:nvSpPr>
        <p:spPr>
          <a:xfrm>
            <a:off x="2834281" y="3500345"/>
            <a:ext cx="422423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zh-TW" altLang="en-US" sz="1800" b="1" dirty="0">
                <a:latin typeface="+mn-ea"/>
                <a:ea typeface="+mn-ea"/>
              </a:rPr>
              <a:t>說明數位信任技術觸及民眾使用人次</a:t>
            </a:r>
            <a:endParaRPr lang="en-US" altLang="zh-TW" sz="1800" b="1" dirty="0">
              <a:latin typeface="+mn-ea"/>
              <a:ea typeface="+mn-ea"/>
            </a:endParaRPr>
          </a:p>
          <a:p>
            <a:pPr marL="342900" indent="-342900">
              <a:buFont typeface="+mj-lt"/>
              <a:buAutoNum type="arabicPeriod"/>
            </a:pPr>
            <a:r>
              <a:rPr lang="zh-TW" altLang="en-US" sz="1800" b="1" dirty="0">
                <a:latin typeface="+mn-ea"/>
                <a:ea typeface="+mn-ea"/>
              </a:rPr>
              <a:t>對於產業的幫助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189467" y="1638090"/>
            <a:ext cx="9070340" cy="763671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33169" indent="-342900">
              <a:spcBef>
                <a:spcPts val="95"/>
              </a:spcBef>
              <a:buClr>
                <a:srgbClr val="ADBC43"/>
              </a:buClr>
              <a:buFont typeface="Wingdings" panose="05000000000000000000" pitchFamily="2" charset="2"/>
              <a:buChar char="l"/>
            </a:pPr>
            <a:r>
              <a:rPr sz="2400" b="1" spc="-30" dirty="0" err="1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產業</a:t>
            </a:r>
            <a:r>
              <a:rPr lang="zh-TW" altLang="en-US" sz="2400" b="1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</a:rPr>
              <a:t>擴散方向</a:t>
            </a:r>
            <a:endParaRPr lang="en-US" sz="2400" b="1" spc="-30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  <a:p>
            <a:pPr marL="1233169" indent="-342900">
              <a:spcBef>
                <a:spcPts val="95"/>
              </a:spcBef>
              <a:buClr>
                <a:srgbClr val="ADBC43"/>
              </a:buClr>
              <a:buFont typeface="Wingdings" panose="05000000000000000000" pitchFamily="2" charset="2"/>
              <a:buChar char="l"/>
            </a:pPr>
            <a:r>
              <a:rPr lang="zh-TW" altLang="en-US" sz="2400" b="1" spc="-30" dirty="0">
                <a:solidFill>
                  <a:schemeClr val="bg1">
                    <a:lumMod val="50000"/>
                  </a:schemeClr>
                </a:solidFill>
                <a:latin typeface="+mj-ea"/>
                <a:ea typeface="+mj-ea"/>
                <a:cs typeface="微軟正黑體"/>
              </a:rPr>
              <a:t>產業擴散方式具體作法</a:t>
            </a:r>
            <a:endParaRPr sz="2400" b="1" dirty="0">
              <a:solidFill>
                <a:schemeClr val="bg1">
                  <a:lumMod val="5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49" name="object 49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未來數位信任擴散方向與作法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/>
          <p:nvPr/>
        </p:nvSpPr>
        <p:spPr>
          <a:xfrm>
            <a:off x="832018" y="2382774"/>
            <a:ext cx="3600000" cy="3427729"/>
          </a:xfrm>
          <a:custGeom>
            <a:avLst/>
            <a:gdLst/>
            <a:ahLst/>
            <a:cxnLst/>
            <a:rect l="l" t="t" r="r" b="b"/>
            <a:pathLst>
              <a:path w="2075814" h="3427729">
                <a:moveTo>
                  <a:pt x="0" y="3427476"/>
                </a:moveTo>
                <a:lnTo>
                  <a:pt x="2075687" y="3427476"/>
                </a:lnTo>
                <a:lnTo>
                  <a:pt x="2075687" y="0"/>
                </a:lnTo>
                <a:lnTo>
                  <a:pt x="0" y="0"/>
                </a:lnTo>
                <a:lnTo>
                  <a:pt x="0" y="3427476"/>
                </a:lnTo>
                <a:close/>
              </a:path>
            </a:pathLst>
          </a:custGeom>
          <a:ln w="25908">
            <a:solidFill>
              <a:srgbClr val="D0D7E8"/>
            </a:solidFill>
          </a:ln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654378" y="2382774"/>
            <a:ext cx="3600000" cy="3427729"/>
          </a:xfrm>
          <a:custGeom>
            <a:avLst/>
            <a:gdLst/>
            <a:ahLst/>
            <a:cxnLst/>
            <a:rect l="l" t="t" r="r" b="b"/>
            <a:pathLst>
              <a:path w="2075815" h="3427729">
                <a:moveTo>
                  <a:pt x="0" y="3427476"/>
                </a:moveTo>
                <a:lnTo>
                  <a:pt x="2075688" y="3427476"/>
                </a:lnTo>
                <a:lnTo>
                  <a:pt x="2075688" y="0"/>
                </a:lnTo>
                <a:lnTo>
                  <a:pt x="0" y="0"/>
                </a:lnTo>
                <a:lnTo>
                  <a:pt x="0" y="3427476"/>
                </a:lnTo>
                <a:close/>
              </a:path>
            </a:pathLst>
          </a:custGeom>
          <a:ln w="25908">
            <a:solidFill>
              <a:srgbClr val="D0D7E8"/>
            </a:solidFill>
          </a:ln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614179" y="2369820"/>
            <a:ext cx="3600000" cy="330218"/>
          </a:xfrm>
          <a:prstGeom prst="rect">
            <a:avLst/>
          </a:prstGeom>
          <a:solidFill>
            <a:schemeClr val="accent6">
              <a:lumMod val="20000"/>
              <a:lumOff val="80000"/>
              <a:alpha val="90194"/>
            </a:schemeClr>
          </a:solidFill>
        </p:spPr>
        <p:txBody>
          <a:bodyPr vert="horz" wrap="square" lIns="0" tIns="113664" rIns="0" bIns="0" rtlCol="0">
            <a:spAutoFit/>
          </a:bodyPr>
          <a:lstStyle/>
          <a:p>
            <a:pPr marL="188595" indent="-113664">
              <a:spcBef>
                <a:spcPts val="894"/>
              </a:spcBef>
              <a:buChar char="•"/>
              <a:tabLst>
                <a:tab pos="188595" algn="l"/>
              </a:tabLst>
            </a:pPr>
            <a:endParaRPr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8377880" y="2415725"/>
            <a:ext cx="3600000" cy="3427729"/>
          </a:xfrm>
          <a:custGeom>
            <a:avLst/>
            <a:gdLst/>
            <a:ahLst/>
            <a:cxnLst/>
            <a:rect l="l" t="t" r="r" b="b"/>
            <a:pathLst>
              <a:path w="2074545" h="3427729">
                <a:moveTo>
                  <a:pt x="0" y="3427476"/>
                </a:moveTo>
                <a:lnTo>
                  <a:pt x="2074164" y="3427476"/>
                </a:lnTo>
                <a:lnTo>
                  <a:pt x="2074164" y="0"/>
                </a:lnTo>
                <a:lnTo>
                  <a:pt x="0" y="0"/>
                </a:lnTo>
                <a:lnTo>
                  <a:pt x="0" y="3427476"/>
                </a:lnTo>
                <a:close/>
              </a:path>
            </a:pathLst>
          </a:custGeom>
          <a:ln w="25908">
            <a:solidFill>
              <a:srgbClr val="D0D7E8"/>
            </a:solidFill>
          </a:ln>
        </p:spPr>
        <p:txBody>
          <a:bodyPr wrap="square" lIns="0" tIns="0" rIns="0" bIns="0" rtlCol="0"/>
          <a:lstStyle/>
          <a:p>
            <a:endParaRPr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en-US" altLang="zh-TW" sz="3600" dirty="0"/>
              <a:t>SIG </a:t>
            </a:r>
            <a:r>
              <a:rPr lang="zh-TW" altLang="en-US" sz="3600" dirty="0"/>
              <a:t>數位信任推廣活動規劃說明</a:t>
            </a:r>
          </a:p>
        </p:txBody>
      </p:sp>
      <p:sp>
        <p:nvSpPr>
          <p:cNvPr id="20" name="object 14">
            <a:extLst>
              <a:ext uri="{FF2B5EF4-FFF2-40B4-BE49-F238E27FC236}">
                <a16:creationId xmlns:a16="http://schemas.microsoft.com/office/drawing/2014/main" id="{313D0675-5C0B-4085-BD54-485B57653A6F}"/>
              </a:ext>
            </a:extLst>
          </p:cNvPr>
          <p:cNvSpPr txBox="1"/>
          <p:nvPr/>
        </p:nvSpPr>
        <p:spPr>
          <a:xfrm>
            <a:off x="8345922" y="2394533"/>
            <a:ext cx="3600000" cy="330218"/>
          </a:xfrm>
          <a:prstGeom prst="rect">
            <a:avLst/>
          </a:prstGeom>
          <a:solidFill>
            <a:schemeClr val="accent6">
              <a:lumMod val="20000"/>
              <a:lumOff val="80000"/>
              <a:alpha val="90194"/>
            </a:schemeClr>
          </a:solidFill>
        </p:spPr>
        <p:txBody>
          <a:bodyPr vert="horz" wrap="square" lIns="0" tIns="113664" rIns="0" bIns="0" rtlCol="0">
            <a:spAutoFit/>
          </a:bodyPr>
          <a:lstStyle/>
          <a:p>
            <a:pPr marL="188595" indent="-113664">
              <a:spcBef>
                <a:spcPts val="894"/>
              </a:spcBef>
              <a:buChar char="•"/>
              <a:tabLst>
                <a:tab pos="188595" algn="l"/>
              </a:tabLst>
            </a:pPr>
            <a:endParaRPr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1" name="object 14">
            <a:extLst>
              <a:ext uri="{FF2B5EF4-FFF2-40B4-BE49-F238E27FC236}">
                <a16:creationId xmlns:a16="http://schemas.microsoft.com/office/drawing/2014/main" id="{A98F899E-CB3D-4CCB-9345-B10504883C62}"/>
              </a:ext>
            </a:extLst>
          </p:cNvPr>
          <p:cNvSpPr txBox="1"/>
          <p:nvPr/>
        </p:nvSpPr>
        <p:spPr>
          <a:xfrm>
            <a:off x="791815" y="2369820"/>
            <a:ext cx="3600000" cy="330218"/>
          </a:xfrm>
          <a:prstGeom prst="rect">
            <a:avLst/>
          </a:prstGeom>
          <a:solidFill>
            <a:schemeClr val="accent6">
              <a:lumMod val="20000"/>
              <a:lumOff val="80000"/>
              <a:alpha val="90194"/>
            </a:schemeClr>
          </a:solidFill>
        </p:spPr>
        <p:txBody>
          <a:bodyPr vert="horz" wrap="square" lIns="0" tIns="113664" rIns="0" bIns="0" rtlCol="0">
            <a:spAutoFit/>
          </a:bodyPr>
          <a:lstStyle/>
          <a:p>
            <a:pPr marL="188595" indent="-113664">
              <a:spcBef>
                <a:spcPts val="894"/>
              </a:spcBef>
              <a:buChar char="•"/>
              <a:tabLst>
                <a:tab pos="188595" algn="l"/>
              </a:tabLst>
            </a:pPr>
            <a:endParaRPr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3" name="object 6">
            <a:extLst>
              <a:ext uri="{FF2B5EF4-FFF2-40B4-BE49-F238E27FC236}">
                <a16:creationId xmlns:a16="http://schemas.microsoft.com/office/drawing/2014/main" id="{95391CBA-D947-4906-8E8D-C808316181D7}"/>
              </a:ext>
            </a:extLst>
          </p:cNvPr>
          <p:cNvSpPr txBox="1"/>
          <p:nvPr/>
        </p:nvSpPr>
        <p:spPr>
          <a:xfrm>
            <a:off x="820817" y="1657962"/>
            <a:ext cx="3600000" cy="328936"/>
          </a:xfrm>
          <a:prstGeom prst="rect">
            <a:avLst/>
          </a:prstGeom>
          <a:solidFill>
            <a:srgbClr val="ADBC43"/>
          </a:solidFill>
        </p:spPr>
        <p:txBody>
          <a:bodyPr vert="horz" wrap="square" lIns="0" tIns="20955" rIns="0" bIns="0" rtlCol="0" anchor="ctr" anchorCtr="0">
            <a:spAutoFit/>
          </a:bodyPr>
          <a:lstStyle/>
          <a:p>
            <a:pPr algn="ctr"/>
            <a:r>
              <a:rPr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11</a:t>
            </a:r>
            <a:r>
              <a:rPr lang="en-US"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4</a:t>
            </a:r>
            <a:r>
              <a:rPr sz="2000" b="1" spc="1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年 </a:t>
            </a:r>
            <a:r>
              <a:rPr lang="en-US"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Q2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id="{53772E49-80E2-44EB-BC09-4777C136DF35}"/>
              </a:ext>
            </a:extLst>
          </p:cNvPr>
          <p:cNvSpPr txBox="1"/>
          <p:nvPr/>
        </p:nvSpPr>
        <p:spPr>
          <a:xfrm>
            <a:off x="4643183" y="1666201"/>
            <a:ext cx="3600000" cy="328936"/>
          </a:xfrm>
          <a:prstGeom prst="rect">
            <a:avLst/>
          </a:prstGeom>
          <a:solidFill>
            <a:srgbClr val="ADBC43"/>
          </a:solidFill>
        </p:spPr>
        <p:txBody>
          <a:bodyPr vert="horz" wrap="square" lIns="0" tIns="20955" rIns="0" bIns="0" rtlCol="0" anchor="ctr" anchorCtr="0">
            <a:spAutoFit/>
          </a:bodyPr>
          <a:lstStyle/>
          <a:p>
            <a:pPr algn="ctr"/>
            <a:r>
              <a:rPr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11</a:t>
            </a:r>
            <a:r>
              <a:rPr lang="en-US"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4</a:t>
            </a:r>
            <a:r>
              <a:rPr sz="2000" b="1" spc="1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年 </a:t>
            </a:r>
            <a:r>
              <a:rPr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Q</a:t>
            </a:r>
            <a:r>
              <a:rPr lang="en-US"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3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  <p:sp>
        <p:nvSpPr>
          <p:cNvPr id="25" name="object 6">
            <a:extLst>
              <a:ext uri="{FF2B5EF4-FFF2-40B4-BE49-F238E27FC236}">
                <a16:creationId xmlns:a16="http://schemas.microsoft.com/office/drawing/2014/main" id="{33C96D91-B12B-4ECF-9237-77B211F8909B}"/>
              </a:ext>
            </a:extLst>
          </p:cNvPr>
          <p:cNvSpPr txBox="1"/>
          <p:nvPr/>
        </p:nvSpPr>
        <p:spPr>
          <a:xfrm>
            <a:off x="8358448" y="1666200"/>
            <a:ext cx="3600000" cy="328936"/>
          </a:xfrm>
          <a:prstGeom prst="rect">
            <a:avLst/>
          </a:prstGeom>
          <a:solidFill>
            <a:srgbClr val="ADBC43"/>
          </a:solidFill>
        </p:spPr>
        <p:txBody>
          <a:bodyPr vert="horz" wrap="square" lIns="0" tIns="20955" rIns="0" bIns="0" rtlCol="0" anchor="ctr" anchorCtr="0">
            <a:spAutoFit/>
          </a:bodyPr>
          <a:lstStyle/>
          <a:p>
            <a:pPr algn="ctr"/>
            <a:r>
              <a:rPr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11</a:t>
            </a:r>
            <a:r>
              <a:rPr lang="en-US"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4</a:t>
            </a:r>
            <a:r>
              <a:rPr sz="2000" b="1" spc="1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年 </a:t>
            </a:r>
            <a:r>
              <a:rPr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Q</a:t>
            </a:r>
            <a:r>
              <a:rPr lang="en-US" sz="2000" b="1" spc="-25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/>
                <a:ea typeface="微軟正黑體" panose="020B0604030504040204" pitchFamily="34" charset="-120"/>
                <a:cs typeface="微軟正黑體"/>
              </a:rPr>
              <a:t>4</a:t>
            </a:r>
            <a:endParaRPr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endParaRPr lang="zh-TW" altLang="en-US" sz="3600" dirty="0"/>
          </a:p>
        </p:txBody>
      </p:sp>
      <p:sp>
        <p:nvSpPr>
          <p:cNvPr id="7" name="object 7"/>
          <p:cNvSpPr txBox="1"/>
          <p:nvPr/>
        </p:nvSpPr>
        <p:spPr>
          <a:xfrm>
            <a:off x="1435787" y="3121224"/>
            <a:ext cx="9320427" cy="717440"/>
          </a:xfrm>
          <a:prstGeom prst="rect">
            <a:avLst/>
          </a:prstGeom>
        </p:spPr>
        <p:txBody>
          <a:bodyPr vert="horz" wrap="square" lIns="0" tIns="121920" rIns="0" bIns="0" rtlCol="0" anchor="ctr">
            <a:spAutoFit/>
          </a:bodyPr>
          <a:lstStyle/>
          <a:p>
            <a:pPr marL="12700" marR="5080" algn="ctr">
              <a:lnSpc>
                <a:spcPts val="5190"/>
              </a:lnSpc>
              <a:spcBef>
                <a:spcPts val="115"/>
              </a:spcBef>
            </a:pPr>
            <a:r>
              <a:rPr lang="zh-TW" altLang="en-US" sz="3200" b="1" spc="-5" dirty="0">
                <a:latin typeface="微軟正黑體"/>
                <a:ea typeface="微軟正黑體" panose="020B0604030504040204" pitchFamily="34" charset="-120"/>
                <a:cs typeface="微軟正黑體"/>
              </a:rPr>
              <a:t>四、其他有利於審查之資料</a:t>
            </a:r>
            <a:endParaRPr lang="zh-TW" altLang="en-US" sz="32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994430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49C0E8B6-2508-40D5-851A-5F45C19A6C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F6287-0CA4-4F65-81D2-BA8C25748E58}" type="slidenum">
              <a:rPr lang="zh-TW" altLang="en-US" smtClean="0">
                <a:solidFill>
                  <a:srgbClr val="000000"/>
                </a:solidFill>
              </a:rPr>
              <a:pPr/>
              <a:t>19</a:t>
            </a:fld>
            <a:endParaRPr lang="zh-TW" altLang="en-US" dirty="0">
              <a:solidFill>
                <a:srgbClr val="000000"/>
              </a:solidFill>
            </a:endParaRPr>
          </a:p>
        </p:txBody>
      </p:sp>
      <p:sp>
        <p:nvSpPr>
          <p:cNvPr id="3" name="標題 2">
            <a:extLst>
              <a:ext uri="{FF2B5EF4-FFF2-40B4-BE49-F238E27FC236}">
                <a16:creationId xmlns:a16="http://schemas.microsoft.com/office/drawing/2014/main" id="{C1E45C0F-9D97-4607-A8EA-243876E67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3600" dirty="0"/>
              <a:t>其他有利於審查之資料</a:t>
            </a:r>
          </a:p>
        </p:txBody>
      </p:sp>
    </p:spTree>
    <p:extLst>
      <p:ext uri="{BB962C8B-B14F-4D97-AF65-F5344CB8AC3E}">
        <p14:creationId xmlns:p14="http://schemas.microsoft.com/office/powerpoint/2010/main" val="38198574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/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簡報大綱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1746844" y="2143780"/>
            <a:ext cx="9320427" cy="2497415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>
              <a:spcBef>
                <a:spcPts val="960"/>
              </a:spcBef>
            </a:pPr>
            <a:r>
              <a:rPr sz="3200" b="1" spc="-10" dirty="0">
                <a:latin typeface="微軟正黑體"/>
                <a:ea typeface="微軟正黑體" panose="020B0604030504040204" pitchFamily="34" charset="-120"/>
                <a:cs typeface="微軟正黑體"/>
              </a:rPr>
              <a:t>一、</a:t>
            </a:r>
            <a:r>
              <a:rPr lang="zh-TW" altLang="en-US" sz="3200" b="1" spc="-10" dirty="0">
                <a:latin typeface="微軟正黑體"/>
                <a:ea typeface="微軟正黑體" panose="020B0604030504040204" pitchFamily="34" charset="-120"/>
                <a:cs typeface="微軟正黑體"/>
              </a:rPr>
              <a:t>申請單位簡介</a:t>
            </a:r>
            <a:endParaRPr sz="32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  <a:p>
            <a:pPr marL="12700">
              <a:spcBef>
                <a:spcPts val="865"/>
              </a:spcBef>
            </a:pPr>
            <a:r>
              <a:rPr sz="3200" b="1" spc="-5" dirty="0" err="1">
                <a:latin typeface="微軟正黑體"/>
                <a:ea typeface="微軟正黑體" panose="020B0604030504040204" pitchFamily="34" charset="-120"/>
                <a:cs typeface="微軟正黑體"/>
              </a:rPr>
              <a:t>二、目標產業</a:t>
            </a:r>
            <a:r>
              <a:rPr lang="zh-TW" altLang="en-US" sz="3200" b="1" spc="-5" dirty="0">
                <a:latin typeface="微軟正黑體"/>
                <a:ea typeface="微軟正黑體" panose="020B0604030504040204" pitchFamily="34" charset="-120"/>
                <a:cs typeface="微軟正黑體"/>
              </a:rPr>
              <a:t>市場與數位化</a:t>
            </a:r>
            <a:r>
              <a:rPr sz="3200" b="1" spc="-5" dirty="0" err="1">
                <a:latin typeface="微軟正黑體"/>
                <a:ea typeface="微軟正黑體" panose="020B0604030504040204" pitchFamily="34" charset="-120"/>
                <a:cs typeface="微軟正黑體"/>
              </a:rPr>
              <a:t>需求分析</a:t>
            </a:r>
            <a:endParaRPr sz="32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  <a:p>
            <a:pPr marL="12700" marR="5080">
              <a:lnSpc>
                <a:spcPts val="5190"/>
              </a:lnSpc>
              <a:spcBef>
                <a:spcPts val="115"/>
              </a:spcBef>
            </a:pPr>
            <a:r>
              <a:rPr sz="3200" b="1" spc="-10" dirty="0" err="1">
                <a:latin typeface="微軟正黑體"/>
                <a:ea typeface="微軟正黑體" panose="020B0604030504040204" pitchFamily="34" charset="-120"/>
                <a:cs typeface="微軟正黑體"/>
              </a:rPr>
              <a:t>三、目標產業導入</a:t>
            </a:r>
            <a:r>
              <a:rPr lang="zh-TW" altLang="en-US" sz="3200" b="1" spc="-10" dirty="0">
                <a:latin typeface="微軟正黑體" panose="020B0604030504040204" pitchFamily="34" charset="-120"/>
                <a:ea typeface="微軟正黑體" panose="020B0604030504040204" pitchFamily="34" charset="-120"/>
                <a:cs typeface="微軟正黑體"/>
              </a:rPr>
              <a:t>數位信任</a:t>
            </a:r>
            <a:r>
              <a:rPr sz="3200" b="1" spc="-15" dirty="0" err="1">
                <a:latin typeface="微軟正黑體"/>
                <a:ea typeface="微軟正黑體" panose="020B0604030504040204" pitchFamily="34" charset="-120"/>
                <a:cs typeface="微軟正黑體"/>
              </a:rPr>
              <a:t>之應用及藍圖發展</a:t>
            </a:r>
            <a:endParaRPr lang="en-US" sz="3200" b="1" spc="-15" dirty="0">
              <a:latin typeface="微軟正黑體"/>
              <a:ea typeface="微軟正黑體" panose="020B0604030504040204" pitchFamily="34" charset="-120"/>
              <a:cs typeface="微軟正黑體"/>
            </a:endParaRPr>
          </a:p>
          <a:p>
            <a:pPr marL="12700" marR="5080">
              <a:lnSpc>
                <a:spcPts val="5190"/>
              </a:lnSpc>
              <a:spcBef>
                <a:spcPts val="115"/>
              </a:spcBef>
            </a:pPr>
            <a:r>
              <a:rPr sz="3200" b="1" spc="-5" dirty="0" err="1">
                <a:latin typeface="微軟正黑體"/>
                <a:ea typeface="微軟正黑體" panose="020B0604030504040204" pitchFamily="34" charset="-120"/>
                <a:cs typeface="微軟正黑體"/>
              </a:rPr>
              <a:t>四、其他有利於審查之資料</a:t>
            </a:r>
            <a:endParaRPr sz="32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8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endParaRPr lang="zh-TW" altLang="en-US" sz="3600" dirty="0"/>
          </a:p>
        </p:txBody>
      </p:sp>
      <p:sp>
        <p:nvSpPr>
          <p:cNvPr id="7" name="object 7"/>
          <p:cNvSpPr txBox="1"/>
          <p:nvPr/>
        </p:nvSpPr>
        <p:spPr>
          <a:xfrm>
            <a:off x="1435787" y="3121224"/>
            <a:ext cx="9320427" cy="615553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algn="ctr">
              <a:spcBef>
                <a:spcPts val="960"/>
              </a:spcBef>
            </a:pPr>
            <a:r>
              <a:rPr sz="3200" b="1" spc="-10" dirty="0">
                <a:latin typeface="微軟正黑體"/>
                <a:ea typeface="微軟正黑體" panose="020B0604030504040204" pitchFamily="34" charset="-120"/>
                <a:cs typeface="微軟正黑體"/>
              </a:rPr>
              <a:t>一、</a:t>
            </a:r>
            <a:r>
              <a:rPr lang="zh-TW" altLang="en-US" sz="3200" b="1" spc="-10" dirty="0">
                <a:latin typeface="微軟正黑體"/>
                <a:ea typeface="微軟正黑體" panose="020B0604030504040204" pitchFamily="34" charset="-120"/>
                <a:cs typeface="微軟正黑體"/>
              </a:rPr>
              <a:t>申請單位簡介</a:t>
            </a:r>
            <a:endParaRPr sz="3200" dirty="0">
              <a:latin typeface="微軟正黑體"/>
              <a:ea typeface="微軟正黑體" panose="020B0604030504040204" pitchFamily="34" charset="-120"/>
              <a:cs typeface="微軟正黑體"/>
            </a:endParaRPr>
          </a:p>
        </p:txBody>
      </p:sp>
    </p:spTree>
    <p:extLst>
      <p:ext uri="{BB962C8B-B14F-4D97-AF65-F5344CB8AC3E}">
        <p14:creationId xmlns:p14="http://schemas.microsoft.com/office/powerpoint/2010/main" val="6064692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655329"/>
              </p:ext>
            </p:extLst>
          </p:nvPr>
        </p:nvGraphicFramePr>
        <p:xfrm>
          <a:off x="873212" y="2940477"/>
          <a:ext cx="10478532" cy="35893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196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196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196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196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79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sz="2400" b="1" spc="-35" dirty="0" err="1">
                          <a:latin typeface="+mj-ea"/>
                          <a:ea typeface="+mj-ea"/>
                          <a:cs typeface="微軟正黑體"/>
                        </a:rPr>
                        <a:t>申請單位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>
                  <a:txBody>
                    <a:bodyPr/>
                    <a:lstStyle/>
                    <a:p>
                      <a:pPr marL="523240" marR="513715" indent="202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en-US" altLang="zh-TW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ea"/>
                          <a:ea typeface="+mj-ea"/>
                          <a:cs typeface="微軟正黑體"/>
                        </a:rPr>
                        <a:t>OOO</a:t>
                      </a:r>
                    </a:p>
                    <a:p>
                      <a:pPr marL="523240" marR="513715" indent="2025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r>
                        <a:rPr lang="zh-TW" altLang="en-US" sz="2400" b="1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+mj-ea"/>
                          <a:ea typeface="+mj-ea"/>
                          <a:cs typeface="微軟正黑體"/>
                        </a:rPr>
                        <a:t>公協會</a:t>
                      </a:r>
                      <a:endParaRPr sz="2400" b="1" dirty="0">
                        <a:solidFill>
                          <a:schemeClr val="bg1">
                            <a:lumMod val="50000"/>
                          </a:schemeClr>
                        </a:solidFill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400" b="1" spc="-35" dirty="0">
                          <a:latin typeface="+mj-ea"/>
                          <a:ea typeface="+mj-ea"/>
                          <a:cs typeface="微軟正黑體"/>
                        </a:rPr>
                        <a:t>成立年份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>
                  <a:txBody>
                    <a:bodyPr/>
                    <a:lstStyle/>
                    <a:p>
                      <a:pPr marL="320675" marR="107950" indent="-203200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endParaRPr sz="20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679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r>
                        <a:rPr sz="2400" b="1" spc="-35" dirty="0">
                          <a:latin typeface="+mj-ea"/>
                          <a:ea typeface="+mj-ea"/>
                          <a:cs typeface="微軟正黑體"/>
                        </a:rPr>
                        <a:t>產業類別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2400" b="1" spc="-35" dirty="0">
                          <a:latin typeface="+mj-ea"/>
                          <a:ea typeface="+mj-ea"/>
                          <a:cs typeface="微軟正黑體"/>
                        </a:rPr>
                        <a:t>員工人數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765"/>
                        </a:spcBef>
                      </a:pPr>
                      <a:endParaRPr sz="20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7900">
                <a:tc>
                  <a:txBody>
                    <a:bodyPr/>
                    <a:lstStyle/>
                    <a:p>
                      <a:pPr marL="63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r>
                        <a:rPr sz="2400" b="1" spc="-35" dirty="0">
                          <a:latin typeface="+mj-ea"/>
                          <a:ea typeface="+mj-ea"/>
                          <a:cs typeface="微軟正黑體"/>
                        </a:rPr>
                        <a:t>通訊地址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485140" marR="108585" indent="-367665">
                        <a:lnSpc>
                          <a:spcPct val="100000"/>
                        </a:lnSpc>
                        <a:spcBef>
                          <a:spcPts val="315"/>
                        </a:spcBef>
                      </a:pP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 marL="3175" algn="ctr">
                        <a:lnSpc>
                          <a:spcPct val="100000"/>
                        </a:lnSpc>
                        <a:spcBef>
                          <a:spcPts val="1275"/>
                        </a:spcBef>
                      </a:pP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175" algn="ctr">
                        <a:lnSpc>
                          <a:spcPts val="2200"/>
                        </a:lnSpc>
                        <a:spcBef>
                          <a:spcPts val="1275"/>
                        </a:spcBef>
                      </a:pP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7900">
                <a:tc>
                  <a:txBody>
                    <a:bodyPr/>
                    <a:lstStyle/>
                    <a:p>
                      <a:pPr marL="127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400" b="1" spc="-30" dirty="0">
                          <a:latin typeface="+mj-ea"/>
                          <a:ea typeface="+mj-ea"/>
                          <a:cs typeface="微軟正黑體"/>
                        </a:rPr>
                        <a:t>代表人/職稱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05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r>
                        <a:rPr sz="2400" b="1" spc="-30" dirty="0">
                          <a:latin typeface="+mj-ea"/>
                          <a:ea typeface="+mj-ea"/>
                          <a:cs typeface="微軟正黑體"/>
                        </a:rPr>
                        <a:t>聯絡人/職稱</a:t>
                      </a:r>
                      <a:endParaRPr sz="24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ADBC43"/>
                    </a:solidFill>
                  </a:tcPr>
                </a:tc>
                <a:tc>
                  <a:txBody>
                    <a:bodyPr/>
                    <a:lstStyle/>
                    <a:p>
                      <a:pPr marL="2540" algn="ctr">
                        <a:lnSpc>
                          <a:spcPct val="100000"/>
                        </a:lnSpc>
                        <a:spcBef>
                          <a:spcPts val="770"/>
                        </a:spcBef>
                      </a:pPr>
                      <a:endParaRPr sz="2000" b="1" dirty="0">
                        <a:latin typeface="+mj-ea"/>
                        <a:ea typeface="+mj-ea"/>
                        <a:cs typeface="微軟正黑體"/>
                      </a:endParaRPr>
                    </a:p>
                  </a:txBody>
                  <a:tcPr marL="0" marR="0" marT="108000" marB="10800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標題 20">
            <a:extLst>
              <a:ext uri="{FF2B5EF4-FFF2-40B4-BE49-F238E27FC236}">
                <a16:creationId xmlns:a16="http://schemas.microsoft.com/office/drawing/2014/main" id="{E9FDA39A-C126-48FB-9F70-A97941F32D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410489"/>
            <a:ext cx="10972800" cy="778097"/>
          </a:xfrm>
        </p:spPr>
        <p:txBody>
          <a:bodyPr>
            <a:normAutofit/>
          </a:bodyPr>
          <a:lstStyle/>
          <a:p>
            <a:r>
              <a:rPr lang="zh-TW" altLang="en-US" sz="3600" dirty="0"/>
              <a:t>申請單位簡介</a:t>
            </a:r>
          </a:p>
        </p:txBody>
      </p:sp>
      <p:sp>
        <p:nvSpPr>
          <p:cNvPr id="22" name="矩形 21">
            <a:extLst>
              <a:ext uri="{FF2B5EF4-FFF2-40B4-BE49-F238E27FC236}">
                <a16:creationId xmlns:a16="http://schemas.microsoft.com/office/drawing/2014/main" id="{808F14E6-E776-4A89-8D60-2CF25D838A32}"/>
              </a:ext>
            </a:extLst>
          </p:cNvPr>
          <p:cNvSpPr/>
          <p:nvPr/>
        </p:nvSpPr>
        <p:spPr>
          <a:xfrm>
            <a:off x="850764" y="1330634"/>
            <a:ext cx="10509213" cy="1486707"/>
          </a:xfrm>
          <a:prstGeom prst="rect">
            <a:avLst/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lIns="72000" tIns="180000" rIns="72000" bIns="36000" rtlCol="0" anchor="t"/>
          <a:lstStyle/>
          <a:p>
            <a:pPr lvl="0" algn="just"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TW" altLang="en-US" sz="1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簡介：公協會特色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object 11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申請單位簡介</a:t>
            </a:r>
            <a:endParaRPr lang="en-US" altLang="zh-TW" sz="3600" dirty="0"/>
          </a:p>
        </p:txBody>
      </p:sp>
      <p:sp>
        <p:nvSpPr>
          <p:cNvPr id="32" name="文字方塊 31">
            <a:extLst>
              <a:ext uri="{FF2B5EF4-FFF2-40B4-BE49-F238E27FC236}">
                <a16:creationId xmlns:a16="http://schemas.microsoft.com/office/drawing/2014/main" id="{E17D23E6-E655-45EA-8DD0-277EF4E06587}"/>
              </a:ext>
            </a:extLst>
          </p:cNvPr>
          <p:cNvSpPr txBox="1"/>
          <p:nvPr/>
        </p:nvSpPr>
        <p:spPr>
          <a:xfrm>
            <a:off x="872974" y="1474082"/>
            <a:ext cx="1025708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Clr>
                <a:srgbClr val="ADBC43"/>
              </a:buClr>
              <a:buFont typeface="Wingdings" panose="05000000000000000000" pitchFamily="2" charset="2"/>
              <a:buChar char="l"/>
            </a:pPr>
            <a:r>
              <a:rPr lang="zh-TW" altLang="en-US" sz="28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 業務範圍，理監事與會員組成、本次</a:t>
            </a:r>
            <a:r>
              <a:rPr lang="en-US" altLang="zh-TW" sz="28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SIG</a:t>
            </a:r>
            <a:r>
              <a:rPr lang="zh-TW" altLang="en-US" sz="2800" b="1" dirty="0">
                <a:solidFill>
                  <a:schemeClr val="bg1">
                    <a:lumMod val="5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組成等說明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09600" y="538360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曾參與的政府計畫及成效說明</a:t>
            </a:r>
            <a:r>
              <a:rPr lang="en-US" altLang="zh-TW" sz="3600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zh-TW" altLang="en-US" sz="3600" dirty="0">
                <a:solidFill>
                  <a:schemeClr val="bg1">
                    <a:lumMod val="50000"/>
                  </a:schemeClr>
                </a:solidFill>
              </a:rPr>
              <a:t>若有</a:t>
            </a:r>
            <a:r>
              <a:rPr lang="en-US" altLang="zh-TW" sz="3600" dirty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zh-TW" altLang="en-US" sz="36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609600" y="538002"/>
            <a:ext cx="10972800" cy="511422"/>
          </a:xfrm>
        </p:spPr>
        <p:txBody>
          <a:bodyPr spcFirstLastPara="1" vert="horz" wrap="square" lIns="0" tIns="12700" rIns="0" bIns="0" rtlCol="0" anchor="ctr" anchorCtr="0">
            <a:spAutoFit/>
          </a:bodyPr>
          <a:lstStyle/>
          <a:p>
            <a:r>
              <a:rPr lang="zh-TW" altLang="en-US" sz="3600" dirty="0"/>
              <a:t>公協會數位信任</a:t>
            </a:r>
            <a:r>
              <a:rPr lang="en-US" altLang="zh-TW" sz="3600" dirty="0" err="1"/>
              <a:t>SIG</a:t>
            </a:r>
            <a:r>
              <a:rPr lang="zh-TW" altLang="en-US" sz="3600" dirty="0" err="1"/>
              <a:t>執行人員</a:t>
            </a:r>
            <a:endParaRPr lang="zh-TW" altLang="en-US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endParaRPr lang="zh-TW" altLang="en-US" sz="3600" dirty="0"/>
          </a:p>
        </p:txBody>
      </p:sp>
      <p:sp>
        <p:nvSpPr>
          <p:cNvPr id="7" name="object 7"/>
          <p:cNvSpPr txBox="1"/>
          <p:nvPr/>
        </p:nvSpPr>
        <p:spPr>
          <a:xfrm>
            <a:off x="1435787" y="3121224"/>
            <a:ext cx="9320427" cy="615553"/>
          </a:xfrm>
          <a:prstGeom prst="rect">
            <a:avLst/>
          </a:prstGeom>
        </p:spPr>
        <p:txBody>
          <a:bodyPr vert="horz" wrap="square" lIns="0" tIns="121920" rIns="0" bIns="0" rtlCol="0">
            <a:spAutoFit/>
          </a:bodyPr>
          <a:lstStyle/>
          <a:p>
            <a:pPr marL="12700" algn="ctr">
              <a:spcBef>
                <a:spcPts val="865"/>
              </a:spcBef>
            </a:pPr>
            <a:r>
              <a:rPr lang="zh-TW" altLang="en-US" sz="3200" b="1" spc="-5" dirty="0">
                <a:latin typeface="微軟正黑體"/>
                <a:ea typeface="微軟正黑體" panose="020B0604030504040204" pitchFamily="34" charset="-120"/>
                <a:cs typeface="微軟正黑體"/>
              </a:rPr>
              <a:t>二、目標產業市場與數位化需求分析</a:t>
            </a:r>
          </a:p>
        </p:txBody>
      </p:sp>
    </p:spTree>
    <p:extLst>
      <p:ext uri="{BB962C8B-B14F-4D97-AF65-F5344CB8AC3E}">
        <p14:creationId xmlns:p14="http://schemas.microsoft.com/office/powerpoint/2010/main" val="1472041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xfrm>
            <a:off x="609600" y="538323"/>
            <a:ext cx="10972800" cy="510781"/>
          </a:xfrm>
        </p:spPr>
        <p:txBody>
          <a:bodyPr spcFirstLastPara="1" vert="horz" wrap="square" lIns="0" tIns="12065" rIns="0" bIns="0" rtlCol="0" anchor="ctr" anchorCtr="0">
            <a:spAutoFit/>
          </a:bodyPr>
          <a:lstStyle/>
          <a:p>
            <a:r>
              <a:rPr lang="zh-TW" altLang="en-US" sz="3600" dirty="0"/>
              <a:t>產業重要性</a:t>
            </a:r>
          </a:p>
        </p:txBody>
      </p:sp>
    </p:spTree>
    <p:extLst>
      <p:ext uri="{BB962C8B-B14F-4D97-AF65-F5344CB8AC3E}">
        <p14:creationId xmlns:p14="http://schemas.microsoft.com/office/powerpoint/2010/main" val="2265442504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Garamond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C21EA8C559DA4895656D34593F5D2F" ma:contentTypeVersion="16" ma:contentTypeDescription="Create a new document." ma:contentTypeScope="" ma:versionID="b5ac52174d07293738bb420eb3e9cfdf">
  <xsd:schema xmlns:xsd="http://www.w3.org/2001/XMLSchema" xmlns:xs="http://www.w3.org/2001/XMLSchema" xmlns:p="http://schemas.microsoft.com/office/2006/metadata/properties" xmlns:ns3="af53de12-7aec-456c-ba4e-de71adff7a11" xmlns:ns4="d8625d7d-1990-4742-ad39-f0f3e27f35e8" targetNamespace="http://schemas.microsoft.com/office/2006/metadata/properties" ma:root="true" ma:fieldsID="c13f547d836466b7802a6e730918f926" ns3:_="" ns4:_="">
    <xsd:import namespace="af53de12-7aec-456c-ba4e-de71adff7a11"/>
    <xsd:import namespace="d8625d7d-1990-4742-ad39-f0f3e27f35e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LengthInSeconds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4:_activity" minOccurs="0"/>
                <xsd:element ref="ns4:MediaServiceObjectDetectorVersions" minOccurs="0"/>
                <xsd:element ref="ns4:MediaServiceSystemTags" minOccurs="0"/>
                <xsd:element ref="ns4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f53de12-7aec-456c-ba4e-de71adff7a1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8625d7d-1990-4742-ad39-f0f3e27f35e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2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d8625d7d-1990-4742-ad39-f0f3e27f35e8" xsi:nil="true"/>
  </documentManagement>
</p:properties>
</file>

<file path=customXml/itemProps1.xml><?xml version="1.0" encoding="utf-8"?>
<ds:datastoreItem xmlns:ds="http://schemas.openxmlformats.org/officeDocument/2006/customXml" ds:itemID="{A2AEFCE3-F1C0-4F0F-9B94-C3BDE2252A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E9BBA7-B1BA-4B3D-91FE-B459CA6793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f53de12-7aec-456c-ba4e-de71adff7a11"/>
    <ds:schemaRef ds:uri="d8625d7d-1990-4742-ad39-f0f3e27f35e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C9A2D65-73CF-44A0-9C33-9BFA1F0F4BCE}">
  <ds:schemaRefs>
    <ds:schemaRef ds:uri="af53de12-7aec-456c-ba4e-de71adff7a11"/>
    <ds:schemaRef ds:uri="http://purl.org/dc/terms/"/>
    <ds:schemaRef ds:uri="http://schemas.microsoft.com/office/infopath/2007/PartnerControls"/>
    <ds:schemaRef ds:uri="http://purl.org/dc/dcmitype/"/>
    <ds:schemaRef ds:uri="d8625d7d-1990-4742-ad39-f0f3e27f35e8"/>
    <ds:schemaRef ds:uri="http://schemas.microsoft.com/office/2006/documentManagement/type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7127</TotalTime>
  <Words>310</Words>
  <Application>Microsoft Office PowerPoint</Application>
  <PresentationFormat>寬螢幕</PresentationFormat>
  <Paragraphs>80</Paragraphs>
  <Slides>20</Slides>
  <Notes>11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20</vt:i4>
      </vt:variant>
    </vt:vector>
  </HeadingPairs>
  <TitlesOfParts>
    <vt:vector size="28" baseType="lpstr">
      <vt:lpstr>Microsoft JhengHei UI</vt:lpstr>
      <vt:lpstr>微軟正黑體</vt:lpstr>
      <vt:lpstr>微軟正黑體 Light</vt:lpstr>
      <vt:lpstr>Arial</vt:lpstr>
      <vt:lpstr>Calibri</vt:lpstr>
      <vt:lpstr>Noto Sans</vt:lpstr>
      <vt:lpstr>Wingdings</vt:lpstr>
      <vt:lpstr>2_Office 佈景主題</vt:lpstr>
      <vt:lpstr>產業數位信任推動工作小組(SIG) 審查簡報</vt:lpstr>
      <vt:lpstr>簡報大綱</vt:lpstr>
      <vt:lpstr>PowerPoint 簡報</vt:lpstr>
      <vt:lpstr>申請單位簡介</vt:lpstr>
      <vt:lpstr>申請單位簡介</vt:lpstr>
      <vt:lpstr>曾參與的政府計畫及成效說明(若有)</vt:lpstr>
      <vt:lpstr>公協會數位信任SIG執行人員</vt:lpstr>
      <vt:lpstr>PowerPoint 簡報</vt:lpstr>
      <vt:lpstr>產業重要性</vt:lpstr>
      <vt:lpstr>產業數位化需求</vt:lpstr>
      <vt:lpstr>產業數位信任需求及關鍵缺口</vt:lpstr>
      <vt:lpstr>PowerPoint 簡報</vt:lpstr>
      <vt:lpstr>數位信任推動藍圖 </vt:lpstr>
      <vt:lpstr>產業數位信任構想或應用情境</vt:lpstr>
      <vt:lpstr>推薦數位信任場域驗證導入企業 (各一頁)</vt:lpstr>
      <vt:lpstr>未來數位信任擴散方向與作法</vt:lpstr>
      <vt:lpstr>SIG 數位信任推廣活動規劃說明</vt:lpstr>
      <vt:lpstr>PowerPoint 簡報</vt:lpstr>
      <vt:lpstr>其他有利於審查之資料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2023資安嘉年華 零信任時代資安的新契機</dc:title>
  <dc:creator>張韶恩</dc:creator>
  <cp:lastModifiedBy>蔡宜璋</cp:lastModifiedBy>
  <cp:revision>828</cp:revision>
  <dcterms:created xsi:type="dcterms:W3CDTF">2022-11-08T05:22:34Z</dcterms:created>
  <dcterms:modified xsi:type="dcterms:W3CDTF">2025-04-14T03:40:54Z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0x01010038C21EA8C559DA4895656D34593F5D2F</vt:lpwstr>
  </property>
</Properties>
</file>